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27"/>
  </p:notesMasterIdLst>
  <p:sldIdLst>
    <p:sldId id="256" r:id="rId2"/>
    <p:sldId id="282" r:id="rId3"/>
    <p:sldId id="278" r:id="rId4"/>
    <p:sldId id="283" r:id="rId5"/>
    <p:sldId id="284" r:id="rId6"/>
    <p:sldId id="285" r:id="rId7"/>
    <p:sldId id="286" r:id="rId8"/>
    <p:sldId id="287" r:id="rId9"/>
    <p:sldId id="288" r:id="rId10"/>
    <p:sldId id="301" r:id="rId11"/>
    <p:sldId id="289" r:id="rId12"/>
    <p:sldId id="290" r:id="rId13"/>
    <p:sldId id="291" r:id="rId14"/>
    <p:sldId id="292" r:id="rId15"/>
    <p:sldId id="300" r:id="rId16"/>
    <p:sldId id="302" r:id="rId17"/>
    <p:sldId id="303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279" r:id="rId26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0000FF"/>
    <a:srgbClr val="FFFF66"/>
    <a:srgbClr val="FFFF99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84380"/>
    <p:restoredTop sz="94654" autoAdjust="0"/>
  </p:normalViewPr>
  <p:slideViewPr>
    <p:cSldViewPr>
      <p:cViewPr>
        <p:scale>
          <a:sx n="75" d="100"/>
          <a:sy n="75" d="100"/>
        </p:scale>
        <p:origin x="-930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AD0ABE90-562E-4205-BF5F-F1FB05F04D3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840078-4F02-4417-85D0-F5DD115CF7DA}" type="slidenum">
              <a:rPr lang="he-IL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>
            <a:lvl1pPr>
              <a:defRPr baseline="0">
                <a:solidFill>
                  <a:srgbClr val="FFC000"/>
                </a:solidFill>
                <a:latin typeface="Comic Sans M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986614" cy="363856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FFFF00"/>
                </a:solidFill>
                <a:latin typeface="Comic Sans MS" pitchFamily="66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86563" y="6215063"/>
            <a:ext cx="2133600" cy="476250"/>
          </a:xfrm>
        </p:spPr>
        <p:txBody>
          <a:bodyPr/>
          <a:lstStyle>
            <a:lvl1pPr>
              <a:defRPr baseline="0">
                <a:solidFill>
                  <a:srgbClr val="FFC000"/>
                </a:solidFill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5DD5D-7CA4-40C0-BC67-84C3AA0CC7C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A0DFB-103F-4D6F-952B-FDB57949D3A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rgbClr val="FFC000"/>
                </a:solidFill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E3B65-097F-49A6-9CEB-40DCCE5CDC74}" type="slidenum">
              <a:rPr lang="he-IL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393C8-48D5-4264-93F2-86682DAA2DD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554CA-0F13-4701-A728-4845A60825B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C0C41-FBBA-4594-A87D-7B703CEE4CE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093FC-93DB-4FC8-8827-79684D91135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3375A-DFAB-4098-8027-ADC0F707676A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EC567-9168-47E8-887A-5970871D031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2618B-B34D-440D-8357-3253527FE56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100000">
              <a:srgbClr val="0000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r>
              <a:rPr lang="en-US"/>
              <a:t>Feb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FEDD3301-CE3B-48C7-BA5E-5FB2BB963841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ig_O_not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"/>
          <p:cNvSpPr>
            <a:spLocks noChangeArrowheads="1"/>
          </p:cNvSpPr>
          <p:nvPr/>
        </p:nvSpPr>
        <p:spPr bwMode="auto">
          <a:xfrm>
            <a:off x="0" y="0"/>
            <a:ext cx="9144000" cy="184467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24"/>
          <p:cNvSpPr>
            <a:spLocks noChangeArrowheads="1"/>
          </p:cNvSpPr>
          <p:nvPr/>
        </p:nvSpPr>
        <p:spPr bwMode="auto">
          <a:xfrm>
            <a:off x="0" y="1844675"/>
            <a:ext cx="8101013" cy="71438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00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8172450" y="2852738"/>
            <a:ext cx="971550" cy="4005262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25" name="Group 15"/>
          <p:cNvGrpSpPr>
            <a:grpSpLocks/>
          </p:cNvGrpSpPr>
          <p:nvPr/>
        </p:nvGrpSpPr>
        <p:grpSpPr bwMode="auto">
          <a:xfrm rot="5400000">
            <a:off x="7938294" y="710406"/>
            <a:ext cx="71438" cy="2339975"/>
            <a:chOff x="5103" y="0"/>
            <a:chExt cx="46" cy="3566"/>
          </a:xfrm>
        </p:grpSpPr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5103" y="0"/>
              <a:ext cx="46" cy="981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5103" y="2115"/>
              <a:ext cx="46" cy="1451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99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5103" y="981"/>
              <a:ext cx="46" cy="1134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50000">
                  <a:srgbClr val="CCECFF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6" name="Line 19"/>
          <p:cNvSpPr>
            <a:spLocks noChangeShapeType="1"/>
          </p:cNvSpPr>
          <p:nvPr/>
        </p:nvSpPr>
        <p:spPr bwMode="auto">
          <a:xfrm flipV="1">
            <a:off x="7092950" y="1916113"/>
            <a:ext cx="2051050" cy="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7" name="Group 14"/>
          <p:cNvGrpSpPr>
            <a:grpSpLocks/>
          </p:cNvGrpSpPr>
          <p:nvPr/>
        </p:nvGrpSpPr>
        <p:grpSpPr bwMode="auto">
          <a:xfrm>
            <a:off x="8101013" y="0"/>
            <a:ext cx="73025" cy="4292600"/>
            <a:chOff x="5103" y="0"/>
            <a:chExt cx="46" cy="3566"/>
          </a:xfrm>
        </p:grpSpPr>
        <p:sp>
          <p:nvSpPr>
            <p:cNvPr id="5133" name="Rectangle 9"/>
            <p:cNvSpPr>
              <a:spLocks noChangeArrowheads="1"/>
            </p:cNvSpPr>
            <p:nvPr/>
          </p:nvSpPr>
          <p:spPr bwMode="auto">
            <a:xfrm>
              <a:off x="5103" y="0"/>
              <a:ext cx="46" cy="981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8"/>
            <p:cNvSpPr>
              <a:spLocks noChangeArrowheads="1"/>
            </p:cNvSpPr>
            <p:nvPr/>
          </p:nvSpPr>
          <p:spPr bwMode="auto">
            <a:xfrm>
              <a:off x="5103" y="2115"/>
              <a:ext cx="46" cy="1451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99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6"/>
            <p:cNvSpPr>
              <a:spLocks noChangeArrowheads="1"/>
            </p:cNvSpPr>
            <p:nvPr/>
          </p:nvSpPr>
          <p:spPr bwMode="auto">
            <a:xfrm>
              <a:off x="5103" y="981"/>
              <a:ext cx="46" cy="1134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50000">
                  <a:srgbClr val="CCECFF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8" name="Line 12"/>
          <p:cNvSpPr>
            <a:spLocks noChangeShapeType="1"/>
          </p:cNvSpPr>
          <p:nvPr/>
        </p:nvSpPr>
        <p:spPr bwMode="auto">
          <a:xfrm flipV="1">
            <a:off x="8101013" y="0"/>
            <a:ext cx="0" cy="685800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26"/>
          <p:cNvSpPr>
            <a:spLocks noChangeShapeType="1"/>
          </p:cNvSpPr>
          <p:nvPr/>
        </p:nvSpPr>
        <p:spPr bwMode="auto">
          <a:xfrm>
            <a:off x="8027988" y="1844675"/>
            <a:ext cx="144462" cy="0"/>
          </a:xfrm>
          <a:prstGeom prst="line">
            <a:avLst/>
          </a:prstGeom>
          <a:noFill/>
          <a:ln w="57150">
            <a:solidFill>
              <a:srgbClr val="CCE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Freeform 29"/>
          <p:cNvSpPr>
            <a:spLocks/>
          </p:cNvSpPr>
          <p:nvPr/>
        </p:nvSpPr>
        <p:spPr bwMode="auto">
          <a:xfrm>
            <a:off x="7885113" y="1776413"/>
            <a:ext cx="263525" cy="76200"/>
          </a:xfrm>
          <a:custGeom>
            <a:avLst/>
            <a:gdLst>
              <a:gd name="T0" fmla="*/ 76861 w 120"/>
              <a:gd name="T1" fmla="*/ 67917 h 46"/>
              <a:gd name="T2" fmla="*/ 252545 w 120"/>
              <a:gd name="T3" fmla="*/ 61291 h 46"/>
              <a:gd name="T4" fmla="*/ 243761 w 120"/>
              <a:gd name="T5" fmla="*/ 34787 h 46"/>
              <a:gd name="T6" fmla="*/ 191056 w 120"/>
              <a:gd name="T7" fmla="*/ 21535 h 46"/>
              <a:gd name="T8" fmla="*/ 85646 w 120"/>
              <a:gd name="T9" fmla="*/ 54665 h 46"/>
              <a:gd name="T10" fmla="*/ 68077 w 120"/>
              <a:gd name="T11" fmla="*/ 8283 h 46"/>
              <a:gd name="T12" fmla="*/ 129566 w 120"/>
              <a:gd name="T13" fmla="*/ 14909 h 46"/>
              <a:gd name="T14" fmla="*/ 120782 w 120"/>
              <a:gd name="T15" fmla="*/ 48039 h 46"/>
              <a:gd name="T16" fmla="*/ 76861 w 120"/>
              <a:gd name="T17" fmla="*/ 67917 h 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0"/>
              <a:gd name="T28" fmla="*/ 0 h 46"/>
              <a:gd name="T29" fmla="*/ 120 w 120"/>
              <a:gd name="T30" fmla="*/ 46 h 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0" h="46">
                <a:moveTo>
                  <a:pt x="35" y="41"/>
                </a:moveTo>
                <a:cubicBezTo>
                  <a:pt x="62" y="40"/>
                  <a:pt x="89" y="44"/>
                  <a:pt x="115" y="37"/>
                </a:cubicBezTo>
                <a:cubicBezTo>
                  <a:pt x="120" y="36"/>
                  <a:pt x="115" y="25"/>
                  <a:pt x="111" y="21"/>
                </a:cubicBezTo>
                <a:cubicBezTo>
                  <a:pt x="105" y="16"/>
                  <a:pt x="87" y="13"/>
                  <a:pt x="87" y="13"/>
                </a:cubicBezTo>
                <a:cubicBezTo>
                  <a:pt x="45" y="19"/>
                  <a:pt x="69" y="23"/>
                  <a:pt x="39" y="33"/>
                </a:cubicBezTo>
                <a:cubicBezTo>
                  <a:pt x="33" y="31"/>
                  <a:pt x="0" y="24"/>
                  <a:pt x="31" y="5"/>
                </a:cubicBezTo>
                <a:cubicBezTo>
                  <a:pt x="39" y="0"/>
                  <a:pt x="50" y="8"/>
                  <a:pt x="59" y="9"/>
                </a:cubicBezTo>
                <a:cubicBezTo>
                  <a:pt x="58" y="16"/>
                  <a:pt x="60" y="24"/>
                  <a:pt x="55" y="29"/>
                </a:cubicBezTo>
                <a:cubicBezTo>
                  <a:pt x="38" y="46"/>
                  <a:pt x="23" y="29"/>
                  <a:pt x="35" y="41"/>
                </a:cubicBezTo>
                <a:close/>
              </a:path>
            </a:pathLst>
          </a:custGeom>
          <a:solidFill>
            <a:srgbClr val="00009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WordArt 31"/>
          <p:cNvSpPr>
            <a:spLocks noChangeArrowheads="1" noChangeShapeType="1" noTextEdit="1"/>
          </p:cNvSpPr>
          <p:nvPr/>
        </p:nvSpPr>
        <p:spPr bwMode="auto">
          <a:xfrm>
            <a:off x="323850" y="1484313"/>
            <a:ext cx="8424863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50000">
                      <a:srgbClr val="FFFF99"/>
                    </a:gs>
                    <a:gs pos="100000">
                      <a:srgbClr val="FFFF66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>
                      <a:alpha val="79999"/>
                    </a:schemeClr>
                  </a:outerShdw>
                </a:effectLst>
                <a:latin typeface="Comic Sans MS"/>
              </a:rPr>
              <a:t>Fast Multiplication Algorithm for Three Operands</a:t>
            </a:r>
          </a:p>
          <a:p>
            <a:pPr algn="ctr" rtl="0"/>
            <a:r>
              <a:rPr lang="en-US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50000">
                      <a:srgbClr val="FFFF99"/>
                    </a:gs>
                    <a:gs pos="100000">
                      <a:srgbClr val="FFFF66"/>
                    </a:gs>
                  </a:gsLst>
                  <a:lin ang="0" scaled="1"/>
                </a:gradFill>
                <a:effectLst>
                  <a:outerShdw dist="35921" dir="2700000" algn="ctr" rotWithShape="0">
                    <a:schemeClr val="tx1">
                      <a:alpha val="79999"/>
                    </a:schemeClr>
                  </a:outerShdw>
                </a:effectLst>
                <a:latin typeface="Comic Sans MS"/>
              </a:rPr>
              <a:t>(and more)</a:t>
            </a:r>
          </a:p>
        </p:txBody>
      </p:sp>
      <p:sp>
        <p:nvSpPr>
          <p:cNvPr id="5132" name="Text Box 42"/>
          <p:cNvSpPr txBox="1">
            <a:spLocks noChangeArrowheads="1"/>
          </p:cNvSpPr>
          <p:nvPr/>
        </p:nvSpPr>
        <p:spPr bwMode="auto">
          <a:xfrm>
            <a:off x="1763713" y="3789363"/>
            <a:ext cx="5111750" cy="1543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/>
            <a:r>
              <a:rPr lang="en-US" sz="2000">
                <a:solidFill>
                  <a:srgbClr val="FFFF66"/>
                </a:solidFill>
              </a:rPr>
              <a:t>Esti Stein</a:t>
            </a:r>
            <a:r>
              <a:rPr lang="en-US">
                <a:solidFill>
                  <a:srgbClr val="FFFF66"/>
                </a:solidFill>
              </a:rPr>
              <a:t> </a:t>
            </a:r>
          </a:p>
          <a:p>
            <a:pPr algn="ctr" rtl="0"/>
            <a:r>
              <a:rPr lang="en-US" sz="1600">
                <a:solidFill>
                  <a:srgbClr val="FFFF66"/>
                </a:solidFill>
              </a:rPr>
              <a:t>Dept. of Software Engineering, Ort Braude College</a:t>
            </a:r>
          </a:p>
          <a:p>
            <a:pPr algn="ctr" rtl="0"/>
            <a:r>
              <a:rPr lang="en-US">
                <a:solidFill>
                  <a:srgbClr val="FFFF66"/>
                </a:solidFill>
              </a:rPr>
              <a:t>Yosi Ben-Asher </a:t>
            </a:r>
          </a:p>
          <a:p>
            <a:pPr algn="ctr" rtl="0"/>
            <a:r>
              <a:rPr lang="en-US" sz="1600">
                <a:solidFill>
                  <a:srgbClr val="FFFF66"/>
                </a:solidFill>
              </a:rPr>
              <a:t>Dept. of Computer Science, Haifa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(the idea - 2)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Let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A = 0110 (6), X = 0011 (3), Y=0001 (1)</a:t>
            </a:r>
          </a:p>
          <a:p>
            <a:pPr algn="l" rtl="0">
              <a:buNone/>
            </a:pP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(00100000-00001000-00001000+00000010)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Y</a:t>
            </a:r>
          </a:p>
          <a:p>
            <a:pPr algn="l" rtl="0">
              <a:buFont typeface="Wingdings"/>
              <a:buChar char="à"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Y is subtracted </a:t>
            </a:r>
            <a:r>
              <a:rPr lang="en-US" sz="2800" u="sng" dirty="0" smtClean="0">
                <a:solidFill>
                  <a:srgbClr val="FFFF00"/>
                </a:solidFill>
                <a:latin typeface="Comic Sans MS" pitchFamily="66" charset="0"/>
              </a:rPr>
              <a:t>twice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at location 3. This equals to subtracting Y </a:t>
            </a:r>
            <a:r>
              <a:rPr lang="en-US" sz="2800" u="sng" dirty="0" smtClean="0">
                <a:solidFill>
                  <a:srgbClr val="FFFF00"/>
                </a:solidFill>
                <a:latin typeface="Comic Sans MS" pitchFamily="66" charset="0"/>
              </a:rPr>
              <a:t>once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at location 4. </a:t>
            </a:r>
          </a:p>
          <a:p>
            <a:pPr algn="l" rtl="0">
              <a:buFont typeface="Wingdings"/>
              <a:buChar char="à"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This brings us to consider </a:t>
            </a:r>
            <a:r>
              <a:rPr lang="en-US" sz="2800" b="1" u="sng" dirty="0" smtClean="0">
                <a:solidFill>
                  <a:srgbClr val="FF0000"/>
                </a:solidFill>
                <a:latin typeface="Comic Sans MS" pitchFamily="66" charset="0"/>
              </a:rPr>
              <a:t>simplifications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(reductions), before applying add/subtrat Y.</a:t>
            </a:r>
          </a:p>
          <a:p>
            <a:pPr algn="l" rtl="0">
              <a:buFont typeface="Wingdings"/>
              <a:buChar char="à"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In this example we will end</a:t>
            </a:r>
            <a:r>
              <a:rPr lang="he-IL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up with:</a:t>
            </a:r>
          </a:p>
          <a:p>
            <a:pPr algn="l" rtl="0">
              <a:buNone/>
            </a:pP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(00100000-00010000+00000010)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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Y,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and </a:t>
            </a:r>
            <a:r>
              <a:rPr lang="en-US" sz="2800" b="1" u="sng" dirty="0" smtClean="0">
                <a:solidFill>
                  <a:srgbClr val="FF0000"/>
                </a:solidFill>
                <a:latin typeface="Comic Sans MS" pitchFamily="66" charset="0"/>
                <a:sym typeface="Symbol"/>
              </a:rPr>
              <a:t>calculate</a:t>
            </a:r>
            <a:endParaRPr lang="en-US" sz="2800" b="1" u="sng" dirty="0" smtClean="0">
              <a:solidFill>
                <a:srgbClr val="FF0000"/>
              </a:solidFill>
              <a:latin typeface="Comic Sans MS" pitchFamily="66" charset="0"/>
              <a:sym typeface="Symbol"/>
            </a:endParaRPr>
          </a:p>
          <a:p>
            <a:pPr algn="l" rtl="0">
              <a:buNone/>
            </a:pPr>
            <a:endParaRPr lang="en-US" sz="2800" i="1" dirty="0" smtClean="0">
              <a:solidFill>
                <a:srgbClr val="FFFF00"/>
              </a:solidFill>
              <a:latin typeface="Comic Sans MS" pitchFamily="66" charset="0"/>
              <a:sym typeface="Symbol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 </a:t>
            </a:r>
          </a:p>
          <a:p>
            <a:pPr algn="l" rtl="0">
              <a:buNone/>
            </a:pP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endParaRPr lang="en-US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E-booth – the algorithm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(3)</a:t>
            </a:r>
            <a:endParaRPr lang="en-US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57188" y="1285875"/>
            <a:ext cx="8229600" cy="4525963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Let 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Y, X </a:t>
            </a: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and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 A </a:t>
            </a: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be three 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n</a:t>
            </a: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-bit integers</a:t>
            </a:r>
          </a:p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A – Primary multiplier</a:t>
            </a:r>
          </a:p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X – Secondary multiplier</a:t>
            </a:r>
          </a:p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Y – Multiplicand</a:t>
            </a:r>
          </a:p>
          <a:p>
            <a:pPr algn="l" rtl="0">
              <a:buFontTx/>
              <a:buNone/>
            </a:pPr>
            <a:endParaRPr lang="en-US" sz="20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Transform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and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 A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to vectors VX, VA by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applying:</a:t>
            </a:r>
          </a:p>
          <a:p>
            <a:pPr algn="l" rtl="0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VX=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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; VA=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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; and let '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◦'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be the concatenation operation</a:t>
            </a:r>
          </a:p>
          <a:p>
            <a:pPr algn="l" rtl="0">
              <a:buFontTx/>
              <a:buNone/>
            </a:pPr>
            <a:endParaRPr lang="en-US" sz="20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In parallel for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i = 1..n 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do begin 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{* apply the same to VA *}</a:t>
            </a:r>
          </a:p>
          <a:p>
            <a:pPr algn="l" rtl="0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    (a)	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if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i+1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i-1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="010"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then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VX = "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2000" b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“◦VX</a:t>
            </a:r>
          </a:p>
          <a:p>
            <a:pPr algn="l" rtl="0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    (b)	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if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i-1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="10”         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then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VX =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"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20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"◦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VX</a:t>
            </a:r>
          </a:p>
          <a:p>
            <a:pPr algn="l" rtl="0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    (c)	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if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X</a:t>
            </a:r>
            <a:r>
              <a:rPr lang="en-US" sz="20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i-1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="01" 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      </a:t>
            </a:r>
            <a:r>
              <a:rPr lang="en-US" sz="2000" b="1" dirty="0" smtClean="0">
                <a:solidFill>
                  <a:srgbClr val="FFFF00"/>
                </a:solidFill>
                <a:latin typeface="Comic Sans MS" pitchFamily="66" charset="0"/>
              </a:rPr>
              <a:t>then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 VX =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"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itchFamily="66" charset="0"/>
              </a:rPr>
              <a:t>(i+1)</a:t>
            </a:r>
            <a:r>
              <a:rPr lang="en-US" sz="20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"◦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VX </a:t>
            </a:r>
          </a:p>
          <a:p>
            <a:pPr algn="l" rtl="0">
              <a:buFontTx/>
              <a:buNone/>
            </a:pP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End;  </a:t>
            </a:r>
          </a:p>
          <a:p>
            <a:pPr algn="l" rtl="0">
              <a:buFontTx/>
              <a:buNone/>
            </a:pPr>
            <a:endParaRPr lang="en-US" sz="2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- example (4)</a:t>
            </a:r>
            <a:endParaRPr lang="en-US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697413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en-US" sz="2400" i="1" smtClean="0">
                <a:solidFill>
                  <a:srgbClr val="FFFF00"/>
                </a:solidFill>
                <a:latin typeface="Comic Sans MS" pitchFamily="66" charset="0"/>
              </a:rPr>
              <a:t>Y=22=00010110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(multiplicand).</a:t>
            </a:r>
          </a:p>
          <a:p>
            <a:pPr algn="l" rtl="0">
              <a:buFontTx/>
              <a:buNone/>
            </a:pPr>
            <a:r>
              <a:rPr lang="en-US" sz="2400" i="1" smtClean="0">
                <a:solidFill>
                  <a:srgbClr val="FFFF00"/>
                </a:solidFill>
                <a:latin typeface="Comic Sans MS" pitchFamily="66" charset="0"/>
              </a:rPr>
              <a:t>X=54=00110110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(multiplier).</a:t>
            </a:r>
          </a:p>
          <a:p>
            <a:pPr algn="l" rtl="0">
              <a:buFontTx/>
              <a:buNone/>
            </a:pPr>
            <a:r>
              <a:rPr lang="en-US" sz="2400" i="1" smtClean="0">
                <a:solidFill>
                  <a:srgbClr val="FFFF00"/>
                </a:solidFill>
                <a:latin typeface="Comic Sans MS" pitchFamily="66" charset="0"/>
              </a:rPr>
              <a:t>A=29=00011101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(primary multiplier).</a:t>
            </a:r>
          </a:p>
          <a:p>
            <a:pPr algn="l" rtl="0">
              <a:buFontTx/>
              <a:buNone/>
            </a:pPr>
            <a:r>
              <a:rPr lang="en-US" sz="2400" b="1" i="1" smtClean="0">
                <a:solidFill>
                  <a:srgbClr val="C00000"/>
                </a:solidFill>
              </a:rPr>
              <a:t>X = 0   0   1   1   0   1   1  0       A  =  0   0   0   1   1   1   0   1</a:t>
            </a:r>
            <a:endParaRPr lang="en-US" sz="240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l" rtl="0"/>
            <a:endParaRPr lang="en-US" smtClean="0"/>
          </a:p>
          <a:p>
            <a:pPr algn="l" rtl="0"/>
            <a:endParaRPr lang="en-US" smtClean="0"/>
          </a:p>
          <a:p>
            <a:pPr algn="l" rtl="0"/>
            <a:endParaRPr lang="en-US" smtClean="0"/>
          </a:p>
          <a:p>
            <a:pPr algn="l" rtl="0">
              <a:buFontTx/>
              <a:buNone/>
            </a:pPr>
            <a:endParaRPr lang="en-US" smtClean="0"/>
          </a:p>
          <a:p>
            <a:pPr algn="l" rtl="0">
              <a:buFontTx/>
              <a:buNone/>
            </a:pP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VX = (7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5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4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2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) and VA = (6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 3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  1</a:t>
            </a:r>
            <a:r>
              <a:rPr lang="en-US" sz="2400" baseline="3000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algn="l" rtl="0"/>
            <a:endParaRPr lang="en-US" smtClean="0"/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  <p:cxnSp>
        <p:nvCxnSpPr>
          <p:cNvPr id="14342" name="Straight Arrow Connector 25"/>
          <p:cNvCxnSpPr>
            <a:cxnSpLocks noChangeShapeType="1"/>
          </p:cNvCxnSpPr>
          <p:nvPr/>
        </p:nvCxnSpPr>
        <p:spPr bwMode="auto">
          <a:xfrm rot="5400000">
            <a:off x="7037388" y="3821113"/>
            <a:ext cx="1214437" cy="1587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cxnSp>
        <p:nvCxnSpPr>
          <p:cNvPr id="14343" name="Straight Arrow Connector 26"/>
          <p:cNvCxnSpPr>
            <a:cxnSpLocks noChangeShapeType="1"/>
          </p:cNvCxnSpPr>
          <p:nvPr/>
        </p:nvCxnSpPr>
        <p:spPr bwMode="auto">
          <a:xfrm rot="5400000">
            <a:off x="5393532" y="4179094"/>
            <a:ext cx="1930400" cy="1587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cxnSp>
        <p:nvCxnSpPr>
          <p:cNvPr id="14344" name="Straight Arrow Connector 30"/>
          <p:cNvCxnSpPr>
            <a:cxnSpLocks noChangeShapeType="1"/>
          </p:cNvCxnSpPr>
          <p:nvPr/>
        </p:nvCxnSpPr>
        <p:spPr bwMode="auto">
          <a:xfrm rot="5400000">
            <a:off x="7786688" y="3857625"/>
            <a:ext cx="1287462" cy="1588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cxnSp>
        <p:nvCxnSpPr>
          <p:cNvPr id="14345" name="Straight Arrow Connector 33"/>
          <p:cNvCxnSpPr>
            <a:cxnSpLocks noChangeShapeType="1"/>
          </p:cNvCxnSpPr>
          <p:nvPr/>
        </p:nvCxnSpPr>
        <p:spPr bwMode="auto">
          <a:xfrm rot="5400000">
            <a:off x="3358356" y="3571082"/>
            <a:ext cx="714375" cy="1588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cxnSp>
        <p:nvCxnSpPr>
          <p:cNvPr id="14346" name="Straight Arrow Connector 34"/>
          <p:cNvCxnSpPr>
            <a:cxnSpLocks noChangeShapeType="1"/>
          </p:cNvCxnSpPr>
          <p:nvPr/>
        </p:nvCxnSpPr>
        <p:spPr bwMode="auto">
          <a:xfrm rot="5400000">
            <a:off x="2358231" y="3713957"/>
            <a:ext cx="1000125" cy="1588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cxnSp>
        <p:nvCxnSpPr>
          <p:cNvPr id="14347" name="Straight Arrow Connector 35"/>
          <p:cNvCxnSpPr>
            <a:cxnSpLocks noChangeShapeType="1"/>
          </p:cNvCxnSpPr>
          <p:nvPr/>
        </p:nvCxnSpPr>
        <p:spPr bwMode="auto">
          <a:xfrm rot="5400000">
            <a:off x="1608138" y="4035425"/>
            <a:ext cx="1643062" cy="1588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cxnSp>
        <p:nvCxnSpPr>
          <p:cNvPr id="14348" name="Straight Arrow Connector 36"/>
          <p:cNvCxnSpPr>
            <a:cxnSpLocks noChangeShapeType="1"/>
          </p:cNvCxnSpPr>
          <p:nvPr/>
        </p:nvCxnSpPr>
        <p:spPr bwMode="auto">
          <a:xfrm rot="5400000">
            <a:off x="608013" y="4178300"/>
            <a:ext cx="1928812" cy="1588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 type="triangle" w="med" len="med"/>
            <a:tailEnd/>
          </a:ln>
        </p:spPr>
      </p:cxnSp>
      <p:sp>
        <p:nvSpPr>
          <p:cNvPr id="14349" name="TextBox 41"/>
          <p:cNvSpPr txBox="1">
            <a:spLocks noChangeArrowheads="1"/>
          </p:cNvSpPr>
          <p:nvPr/>
        </p:nvSpPr>
        <p:spPr bwMode="auto">
          <a:xfrm>
            <a:off x="8143875" y="4572000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1</a:t>
            </a:r>
            <a:r>
              <a:rPr lang="en-US" sz="2000" baseline="30000">
                <a:solidFill>
                  <a:srgbClr val="FFFF00"/>
                </a:solidFill>
              </a:rPr>
              <a:t>+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4350" name="TextBox 42"/>
          <p:cNvSpPr txBox="1">
            <a:spLocks noChangeArrowheads="1"/>
          </p:cNvSpPr>
          <p:nvPr/>
        </p:nvSpPr>
        <p:spPr bwMode="auto">
          <a:xfrm>
            <a:off x="7358063" y="4572000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3</a:t>
            </a:r>
            <a:r>
              <a:rPr lang="en-US" sz="2000" baseline="30000">
                <a:solidFill>
                  <a:srgbClr val="FFFF00"/>
                </a:solidFill>
              </a:rPr>
              <a:t>-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4351" name="TextBox 43"/>
          <p:cNvSpPr txBox="1">
            <a:spLocks noChangeArrowheads="1"/>
          </p:cNvSpPr>
          <p:nvPr/>
        </p:nvSpPr>
        <p:spPr bwMode="auto">
          <a:xfrm>
            <a:off x="6072188" y="5214938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6</a:t>
            </a:r>
            <a:r>
              <a:rPr lang="en-US" sz="2000" baseline="30000">
                <a:solidFill>
                  <a:srgbClr val="FFFF00"/>
                </a:solidFill>
              </a:rPr>
              <a:t>+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4352" name="TextBox 44"/>
          <p:cNvSpPr txBox="1">
            <a:spLocks noChangeArrowheads="1"/>
          </p:cNvSpPr>
          <p:nvPr/>
        </p:nvSpPr>
        <p:spPr bwMode="auto">
          <a:xfrm>
            <a:off x="3429000" y="4071938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2</a:t>
            </a:r>
            <a:r>
              <a:rPr lang="en-US" sz="2000" baseline="30000">
                <a:solidFill>
                  <a:srgbClr val="FFFF00"/>
                </a:solidFill>
              </a:rPr>
              <a:t>-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4353" name="TextBox 45"/>
          <p:cNvSpPr txBox="1">
            <a:spLocks noChangeArrowheads="1"/>
          </p:cNvSpPr>
          <p:nvPr/>
        </p:nvSpPr>
        <p:spPr bwMode="auto">
          <a:xfrm>
            <a:off x="2571750" y="4286250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4</a:t>
            </a:r>
            <a:r>
              <a:rPr lang="en-US" sz="2000" baseline="30000">
                <a:solidFill>
                  <a:srgbClr val="FFFF00"/>
                </a:solidFill>
              </a:rPr>
              <a:t>+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4354" name="TextBox 46"/>
          <p:cNvSpPr txBox="1">
            <a:spLocks noChangeArrowheads="1"/>
          </p:cNvSpPr>
          <p:nvPr/>
        </p:nvSpPr>
        <p:spPr bwMode="auto">
          <a:xfrm>
            <a:off x="2143125" y="5000625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5</a:t>
            </a:r>
            <a:r>
              <a:rPr lang="en-US" sz="2000" baseline="30000">
                <a:solidFill>
                  <a:srgbClr val="FFFF00"/>
                </a:solidFill>
              </a:rPr>
              <a:t>-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4355" name="TextBox 47"/>
          <p:cNvSpPr txBox="1">
            <a:spLocks noChangeArrowheads="1"/>
          </p:cNvSpPr>
          <p:nvPr/>
        </p:nvSpPr>
        <p:spPr bwMode="auto">
          <a:xfrm>
            <a:off x="1285875" y="5214938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>
                <a:solidFill>
                  <a:srgbClr val="FFFF00"/>
                </a:solidFill>
              </a:rPr>
              <a:t>7</a:t>
            </a:r>
            <a:r>
              <a:rPr lang="en-US" sz="2000" baseline="30000">
                <a:solidFill>
                  <a:srgbClr val="FFFF00"/>
                </a:solidFill>
              </a:rPr>
              <a:t>+</a:t>
            </a:r>
            <a:endParaRPr lang="en-US" sz="2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- example(5)</a:t>
            </a:r>
            <a:endParaRPr lang="en-US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Tx/>
              <a:buNone/>
            </a:pP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Perform 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"Cartesian addition"  </a:t>
            </a: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Between VX and VA</a:t>
            </a:r>
          </a:p>
          <a:p>
            <a:pPr algn="l" rtl="0">
              <a:buFontTx/>
              <a:buNone/>
            </a:pPr>
            <a:r>
              <a:rPr lang="en-US" sz="2400" i="1" dirty="0" smtClean="0">
                <a:solidFill>
                  <a:srgbClr val="FFFF00"/>
                </a:solidFill>
              </a:rPr>
              <a:t>OV=VX</a:t>
            </a:r>
            <a:r>
              <a:rPr lang="en-US" sz="2400" i="1" dirty="0" smtClean="0">
                <a:solidFill>
                  <a:srgbClr val="FFFF00"/>
                </a:solidFill>
                <a:sym typeface="Symbol" pitchFamily="18" charset="2"/>
              </a:rPr>
              <a:t></a:t>
            </a:r>
            <a:r>
              <a:rPr lang="en-US" sz="2400" i="1" dirty="0" smtClean="0">
                <a:solidFill>
                  <a:srgbClr val="FFFF00"/>
                </a:solidFill>
              </a:rPr>
              <a:t>VA</a:t>
            </a: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Comic Sans MS" pitchFamily="66" charset="0"/>
              </a:rPr>
              <a:t>OV</a:t>
            </a: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 = 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(13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11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 10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10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 2(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8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8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 7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 6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2(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5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400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3</a:t>
            </a:r>
            <a:r>
              <a:rPr lang="en-US" sz="24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400" b="1" i="1" dirty="0" smtClean="0">
                <a:solidFill>
                  <a:srgbClr val="FFFF00"/>
                </a:solidFill>
                <a:latin typeface="Comic Sans MS" pitchFamily="66" charset="0"/>
              </a:rPr>
              <a:t> ) </a:t>
            </a:r>
            <a:endParaRPr lang="en-US" sz="2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endParaRPr lang="en-US" sz="24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  <p:grpSp>
        <p:nvGrpSpPr>
          <p:cNvPr id="15368" name="Group 8"/>
          <p:cNvGrpSpPr>
            <a:grpSpLocks/>
          </p:cNvGrpSpPr>
          <p:nvPr/>
        </p:nvGrpSpPr>
        <p:grpSpPr bwMode="auto">
          <a:xfrm>
            <a:off x="857224" y="2358192"/>
            <a:ext cx="6500933" cy="2929310"/>
            <a:chOff x="2122" y="2160"/>
            <a:chExt cx="9675" cy="3845"/>
          </a:xfrm>
          <a:solidFill>
            <a:srgbClr val="0000FF"/>
          </a:solidFill>
        </p:grpSpPr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3398" y="3284"/>
              <a:ext cx="3818" cy="13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  <a:sym typeface="Symbol" pitchFamily="18" charset="2"/>
                </a:rPr>
                <a:t>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(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</a:t>
              </a: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7</a:t>
              </a:r>
              <a:r>
                <a:rPr kumimoji="0" lang="en-US" sz="20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5</a:t>
              </a:r>
              <a:r>
                <a:rPr kumimoji="0" lang="en-US" sz="20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4</a:t>
              </a:r>
              <a:r>
                <a:rPr kumimoji="0" lang="en-US" sz="20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2</a:t>
              </a:r>
              <a:r>
                <a:rPr kumimoji="0" lang="en-US" sz="20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)  =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0" name="AutoShape 10"/>
            <p:cNvSpPr>
              <a:spLocks/>
            </p:cNvSpPr>
            <p:nvPr/>
          </p:nvSpPr>
          <p:spPr bwMode="auto">
            <a:xfrm>
              <a:off x="8395" y="2253"/>
              <a:ext cx="196" cy="3751"/>
            </a:xfrm>
            <a:prstGeom prst="leftBracket">
              <a:avLst>
                <a:gd name="adj" fmla="val 86872"/>
              </a:avLst>
            </a:pr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1" name="AutoShape 11"/>
            <p:cNvSpPr>
              <a:spLocks/>
            </p:cNvSpPr>
            <p:nvPr/>
          </p:nvSpPr>
          <p:spPr bwMode="auto">
            <a:xfrm>
              <a:off x="11584" y="2347"/>
              <a:ext cx="213" cy="3563"/>
            </a:xfrm>
            <a:prstGeom prst="rightBracket">
              <a:avLst>
                <a:gd name="adj" fmla="val 82169"/>
              </a:avLst>
            </a:pr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8607" y="2253"/>
              <a:ext cx="2977" cy="186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8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 6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 5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 3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10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 8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 7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 5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endParaRPr kumimoji="0" lang="en-US" sz="2000" b="1" i="1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13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11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10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+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   8</a:t>
              </a:r>
              <a:r>
                <a:rPr kumimoji="0" lang="en-US" sz="2000" b="1" i="1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373" name="Group 13"/>
            <p:cNvGrpSpPr>
              <a:grpSpLocks noChangeAspect="1"/>
            </p:cNvGrpSpPr>
            <p:nvPr/>
          </p:nvGrpSpPr>
          <p:grpSpPr bwMode="auto">
            <a:xfrm>
              <a:off x="2122" y="2160"/>
              <a:ext cx="1014" cy="3845"/>
              <a:chOff x="3145" y="8560"/>
              <a:chExt cx="940" cy="3297"/>
            </a:xfrm>
            <a:grpFill/>
          </p:grpSpPr>
          <p:sp>
            <p:nvSpPr>
              <p:cNvPr id="15374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3145" y="8560"/>
                <a:ext cx="940" cy="160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375" name="Text Box 15"/>
              <p:cNvSpPr txBox="1">
                <a:spLocks noChangeArrowheads="1"/>
              </p:cNvSpPr>
              <p:nvPr/>
            </p:nvSpPr>
            <p:spPr bwMode="auto">
              <a:xfrm>
                <a:off x="3458" y="8720"/>
                <a:ext cx="626" cy="1440"/>
              </a:xfrm>
              <a:prstGeom prst="rect">
                <a:avLst/>
              </a:pr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1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1</a:t>
                </a:r>
                <a:r>
                  <a:rPr kumimoji="0" lang="en-US" sz="2000" b="1" i="1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+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1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3</a:t>
                </a:r>
                <a:r>
                  <a:rPr kumimoji="0" lang="en-US" sz="2000" b="1" i="1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-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1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6</a:t>
                </a:r>
                <a:r>
                  <a:rPr kumimoji="0" lang="en-US" sz="1400" b="1" i="1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+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76" name="AutoShape 16"/>
              <p:cNvSpPr>
                <a:spLocks/>
              </p:cNvSpPr>
              <p:nvPr/>
            </p:nvSpPr>
            <p:spPr bwMode="auto">
              <a:xfrm>
                <a:off x="3244" y="8720"/>
                <a:ext cx="125" cy="3137"/>
              </a:xfrm>
              <a:prstGeom prst="leftBracket">
                <a:avLst>
                  <a:gd name="adj" fmla="val 77419"/>
                </a:avLst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5377" name="AutoShape 17"/>
            <p:cNvSpPr>
              <a:spLocks/>
            </p:cNvSpPr>
            <p:nvPr/>
          </p:nvSpPr>
          <p:spPr bwMode="auto">
            <a:xfrm>
              <a:off x="2973" y="2347"/>
              <a:ext cx="213" cy="3657"/>
            </a:xfrm>
            <a:prstGeom prst="rightBracket">
              <a:avLst>
                <a:gd name="adj" fmla="val 78166"/>
              </a:avLst>
            </a:pr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–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example(6)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simplification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The vector can be represnted as a histogram, where the aim is to create long sequences, allowing us to apply the Booth algorithm.</a:t>
            </a:r>
          </a:p>
          <a:p>
            <a:pPr algn="l" rtl="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Comic Sans MS" pitchFamily="66" charset="0"/>
              </a:rPr>
              <a:t>Original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OV 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= </a:t>
            </a:r>
          </a:p>
          <a:p>
            <a:pPr algn="l" rtl="0">
              <a:buNone/>
            </a:pP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(13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11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10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10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 2(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8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8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7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6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2(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5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algn="l" rtl="0">
              <a:buNone/>
            </a:pP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 =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(13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 11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8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 7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6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2(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5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) </a:t>
            </a: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 = (13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11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8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7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) </a:t>
            </a: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 = (13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11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2(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7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)  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7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Comic Sans MS" pitchFamily="66" charset="0"/>
              </a:rPr>
              <a:t>Simplified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OV  = (13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11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7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  3</a:t>
            </a:r>
            <a:r>
              <a:rPr lang="en-US" sz="2800" b="1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800" b="1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algn="l" rtl="0">
              <a:buNone/>
            </a:pPr>
            <a:endParaRPr lang="en-US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– the algorithm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(7)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 simplification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572032"/>
          </a:xfrm>
        </p:spPr>
        <p:txBody>
          <a:bodyPr/>
          <a:lstStyle/>
          <a:p>
            <a:pPr algn="l" rtl="0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Implement a historam</a:t>
            </a:r>
            <a:r>
              <a:rPr lang="he-IL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using the operation vector as an input. For every </a:t>
            </a:r>
            <a:r>
              <a:rPr lang="en-US" i="1" dirty="0" smtClean="0">
                <a:solidFill>
                  <a:srgbClr val="FFFF00"/>
                </a:solidFill>
                <a:latin typeface="Comic Sans MS" pitchFamily="66" charset="0"/>
              </a:rPr>
              <a:t>k(i)</a:t>
            </a:r>
            <a:r>
              <a:rPr lang="en-US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baseline="30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in the vector: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(i)</a:t>
            </a:r>
            <a:r>
              <a:rPr lang="en-US" sz="2800" i="1" baseline="30000" dirty="0" smtClean="0">
                <a:solidFill>
                  <a:srgbClr val="FFFF00"/>
                </a:solidFill>
                <a:latin typeface="Comic Sans MS" pitchFamily="66" charset="0"/>
              </a:rPr>
              <a:t>s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is the x-coordinate , and k will be the y-coordinate.</a:t>
            </a:r>
          </a:p>
          <a:p>
            <a:pPr algn="l" rtl="0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For each pair </a:t>
            </a:r>
            <a:r>
              <a:rPr lang="en-US" i="1" dirty="0" smtClean="0">
                <a:solidFill>
                  <a:srgbClr val="FFFF00"/>
                </a:solidFill>
                <a:latin typeface="Comic Sans MS" pitchFamily="66" charset="0"/>
              </a:rPr>
              <a:t>k(i)</a:t>
            </a:r>
            <a:r>
              <a:rPr lang="en-US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baseline="30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and </a:t>
            </a:r>
            <a:r>
              <a:rPr lang="en-US" i="1" dirty="0" smtClean="0">
                <a:solidFill>
                  <a:srgbClr val="FFFF00"/>
                </a:solidFill>
                <a:latin typeface="Comic Sans MS" pitchFamily="66" charset="0"/>
              </a:rPr>
              <a:t>k( i)</a:t>
            </a:r>
            <a:r>
              <a:rPr lang="en-US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baseline="30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(signs are opposite), delete both </a:t>
            </a:r>
          </a:p>
          <a:p>
            <a:pPr algn="l" rtl="0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Flatten the histogram by reducing the height of every bar to 1.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Use the fact that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k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is always a sum of powers of 2.</a:t>
            </a:r>
            <a:endParaRPr lang="en-US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214446"/>
          </a:xfrm>
        </p:spPr>
        <p:txBody>
          <a:bodyPr/>
          <a:lstStyle/>
          <a:p>
            <a:pPr rtl="0"/>
            <a:r>
              <a:rPr lang="en-US" dirty="0" smtClean="0"/>
              <a:t>E-booth – the algorithm </a:t>
            </a:r>
            <a:r>
              <a:rPr lang="en-US" dirty="0" smtClean="0"/>
              <a:t>(8) </a:t>
            </a:r>
            <a:r>
              <a:rPr lang="en-US" dirty="0" smtClean="0"/>
              <a:t>simplification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1643050"/>
            <a:ext cx="8715436" cy="4929222"/>
          </a:xfrm>
        </p:spPr>
        <p:txBody>
          <a:bodyPr/>
          <a:lstStyle/>
          <a:p>
            <a:pPr algn="l" rtl="0"/>
            <a:r>
              <a:rPr lang="en-US" dirty="0" smtClean="0"/>
              <a:t>As a result we are getting sequences of consequtive bars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For sequences </a:t>
            </a:r>
            <a:r>
              <a:rPr lang="en-US" dirty="0" smtClean="0"/>
              <a:t>with </a:t>
            </a:r>
            <a:r>
              <a:rPr lang="en-US" i="1" dirty="0" smtClean="0"/>
              <a:t>(i)</a:t>
            </a:r>
            <a:r>
              <a:rPr lang="en-US" i="1" baseline="30000" dirty="0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dirty="0" smtClean="0"/>
              <a:t>consecutive</a:t>
            </a:r>
            <a:r>
              <a:rPr lang="en-US" i="1" dirty="0" smtClean="0"/>
              <a:t> </a:t>
            </a:r>
            <a:r>
              <a:rPr lang="en-US" sz="2800" i="1" dirty="0" smtClean="0"/>
              <a:t>(i-1)</a:t>
            </a:r>
            <a:r>
              <a:rPr lang="en-US" sz="2800" i="1" baseline="30000" dirty="0" smtClean="0"/>
              <a:t>ŝ</a:t>
            </a:r>
            <a:r>
              <a:rPr lang="en-US" sz="2800" i="1" dirty="0" smtClean="0"/>
              <a:t> </a:t>
            </a:r>
            <a:r>
              <a:rPr lang="en-US" sz="2800" i="1" dirty="0" smtClean="0"/>
              <a:t>.. (i-j</a:t>
            </a:r>
            <a:r>
              <a:rPr lang="en-US" sz="2800" i="1" dirty="0" smtClean="0"/>
              <a:t>)</a:t>
            </a:r>
            <a:r>
              <a:rPr lang="en-US" sz="2800" i="1" baseline="30000" dirty="0" smtClean="0"/>
              <a:t> </a:t>
            </a:r>
            <a:r>
              <a:rPr lang="en-US" sz="2800" i="1" baseline="30000" dirty="0" smtClean="0"/>
              <a:t>ŝ  </a:t>
            </a:r>
            <a:r>
              <a:rPr lang="en-US" dirty="0" smtClean="0"/>
              <a:t>replace it with </a:t>
            </a:r>
            <a:r>
              <a:rPr lang="en-US" sz="2800" i="1" dirty="0" smtClean="0"/>
              <a:t>(i-j)</a:t>
            </a:r>
            <a:r>
              <a:rPr lang="en-US" sz="2800" i="1" baseline="30000" dirty="0" smtClean="0"/>
              <a:t> </a:t>
            </a:r>
            <a:r>
              <a:rPr lang="en-US" sz="2800" i="1" baseline="30000" dirty="0" smtClean="0"/>
              <a:t>s</a:t>
            </a: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r>
              <a:rPr lang="en-US" dirty="0" smtClean="0"/>
              <a:t>Apply Booth </a:t>
            </a:r>
            <a:r>
              <a:rPr lang="en-US" dirty="0" smtClean="0"/>
              <a:t>on </a:t>
            </a:r>
            <a:r>
              <a:rPr lang="en-US" dirty="0" smtClean="0"/>
              <a:t>consecutive sequences replacing </a:t>
            </a:r>
            <a:r>
              <a:rPr lang="en-US" i="1" dirty="0" smtClean="0"/>
              <a:t>(</a:t>
            </a:r>
            <a:r>
              <a:rPr lang="en-US" sz="2800" i="1" dirty="0" smtClean="0"/>
              <a:t>i)</a:t>
            </a:r>
            <a:r>
              <a:rPr lang="en-US" sz="2800" i="1" baseline="30000" dirty="0" smtClean="0"/>
              <a:t>s</a:t>
            </a:r>
            <a:r>
              <a:rPr lang="en-US" sz="2800" i="1" dirty="0" smtClean="0"/>
              <a:t> </a:t>
            </a:r>
            <a:r>
              <a:rPr lang="en-US" sz="2800" i="1" dirty="0" smtClean="0"/>
              <a:t>.. </a:t>
            </a:r>
            <a:r>
              <a:rPr lang="en-US" sz="2800" i="1" dirty="0" smtClean="0"/>
              <a:t>(i-j)</a:t>
            </a:r>
            <a:r>
              <a:rPr lang="en-US" sz="2800" i="1" baseline="30000" dirty="0" smtClean="0"/>
              <a:t> </a:t>
            </a:r>
            <a:r>
              <a:rPr lang="en-US" sz="2800" i="1" baseline="30000" dirty="0" smtClean="0"/>
              <a:t>s</a:t>
            </a:r>
            <a:r>
              <a:rPr lang="en-US" sz="2800" i="1" dirty="0" smtClean="0"/>
              <a:t> </a:t>
            </a:r>
            <a:r>
              <a:rPr lang="en-US" dirty="0" smtClean="0"/>
              <a:t>with </a:t>
            </a:r>
            <a:r>
              <a:rPr lang="en-US" sz="2800" i="1" dirty="0" smtClean="0"/>
              <a:t>(</a:t>
            </a:r>
            <a:r>
              <a:rPr lang="en-US" sz="2800" i="1" dirty="0" smtClean="0"/>
              <a:t>i+1)</a:t>
            </a:r>
            <a:r>
              <a:rPr lang="en-US" sz="2800" i="1" baseline="30000" dirty="0" smtClean="0"/>
              <a:t>s</a:t>
            </a:r>
            <a:r>
              <a:rPr lang="en-US" sz="2800" dirty="0" smtClean="0"/>
              <a:t> </a:t>
            </a:r>
            <a:r>
              <a:rPr lang="en-US" dirty="0" smtClean="0"/>
              <a:t>and </a:t>
            </a:r>
            <a:r>
              <a:rPr lang="en-US" sz="2800" i="1" dirty="0" smtClean="0"/>
              <a:t>(i-j)</a:t>
            </a:r>
            <a:r>
              <a:rPr lang="en-US" sz="2800" i="1" baseline="30000" dirty="0" smtClean="0"/>
              <a:t> ŝ</a:t>
            </a:r>
            <a:r>
              <a:rPr lang="en-US" sz="2800" i="1" dirty="0" smtClean="0"/>
              <a:t> 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– 4 multiplicands </a:t>
            </a:r>
            <a:b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simplification – example (9)</a:t>
            </a:r>
            <a:endParaRPr lang="en-US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1800" dirty="0" smtClean="0">
                <a:solidFill>
                  <a:srgbClr val="FFC000"/>
                </a:solidFill>
                <a:latin typeface="Comic Sans MS" pitchFamily="66" charset="0"/>
              </a:rPr>
              <a:t>(B)01011011×(A)00011101×(X)00110110×(Y)00000001 =(B)91×(A)29×(A)54×(Y)1 </a:t>
            </a:r>
            <a:endParaRPr lang="en-US" sz="18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571744"/>
            <a:ext cx="3929090" cy="1889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571744"/>
            <a:ext cx="3857652" cy="185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4714884"/>
            <a:ext cx="3786214" cy="181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 bwMode="auto">
          <a:xfrm>
            <a:off x="4286248" y="3500438"/>
            <a:ext cx="428628" cy="1588"/>
          </a:xfrm>
          <a:prstGeom prst="straightConnector1">
            <a:avLst/>
          </a:prstGeom>
          <a:noFill/>
          <a:ln w="127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428728" y="5572140"/>
            <a:ext cx="428628" cy="1588"/>
          </a:xfrm>
          <a:prstGeom prst="straightConnector1">
            <a:avLst/>
          </a:prstGeom>
          <a:noFill/>
          <a:ln w="127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– the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algorithm (10)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calculate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Let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Sum=0, </a:t>
            </a:r>
            <a:endParaRPr lang="en-US" sz="1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Comic Sans MS" pitchFamily="66" charset="0"/>
              </a:rPr>
              <a:t>for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every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 (V</a:t>
            </a:r>
            <a:r>
              <a:rPr lang="en-US" sz="16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r>
              <a:rPr lang="en-US" sz="1600" i="1" baseline="30000" dirty="0" smtClean="0">
                <a:solidFill>
                  <a:srgbClr val="FFFF00"/>
                </a:solidFill>
                <a:latin typeface="Comic Sans MS" pitchFamily="66" charset="0"/>
              </a:rPr>
              <a:t>s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Comic Sans MS" pitchFamily="66" charset="0"/>
              </a:rPr>
              <a:t>shift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 Y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V</a:t>
            </a:r>
            <a:r>
              <a:rPr lang="en-US" sz="16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 times. </a:t>
            </a:r>
          </a:p>
          <a:p>
            <a:pPr algn="l" rtl="0">
              <a:buNone/>
            </a:pP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                       </a:t>
            </a:r>
            <a:r>
              <a:rPr lang="en-US" sz="1600" b="1" dirty="0" smtClean="0">
                <a:solidFill>
                  <a:srgbClr val="FFFF00"/>
                </a:solidFill>
                <a:latin typeface="Comic Sans MS" pitchFamily="66" charset="0"/>
              </a:rPr>
              <a:t>if 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s="+"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1600" b="1" dirty="0" smtClean="0">
                <a:solidFill>
                  <a:srgbClr val="FFFF00"/>
                </a:solidFill>
                <a:latin typeface="Comic Sans MS" pitchFamily="66" charset="0"/>
              </a:rPr>
              <a:t>then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Sum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=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Sum 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 V</a:t>
            </a:r>
            <a:r>
              <a:rPr lang="en-US" sz="16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endParaRPr lang="en-US" sz="1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                       </a:t>
            </a:r>
            <a:r>
              <a:rPr lang="en-US" sz="1600" b="1" dirty="0" smtClean="0">
                <a:solidFill>
                  <a:srgbClr val="FFFF00"/>
                </a:solidFill>
                <a:latin typeface="Comic Sans MS" pitchFamily="66" charset="0"/>
              </a:rPr>
              <a:t>else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Sum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 = 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Sum </a:t>
            </a:r>
            <a:r>
              <a:rPr lang="en-US" sz="1600" dirty="0" smtClean="0">
                <a:solidFill>
                  <a:srgbClr val="FFFF00"/>
                </a:solidFill>
                <a:latin typeface="Comic Sans MS" pitchFamily="66" charset="0"/>
              </a:rPr>
              <a:t>–</a:t>
            </a:r>
            <a:r>
              <a:rPr lang="en-US" sz="1600" i="1" dirty="0" smtClean="0">
                <a:solidFill>
                  <a:srgbClr val="FFFF00"/>
                </a:solidFill>
                <a:latin typeface="Comic Sans MS" pitchFamily="66" charset="0"/>
              </a:rPr>
              <a:t> V</a:t>
            </a:r>
            <a:r>
              <a:rPr lang="en-US" sz="1600" i="1" baseline="-25000" dirty="0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endParaRPr lang="en-US" sz="1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                                              0 0 0 1 0 1 1 0    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</a:rPr>
              <a:t>Y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(*multiplicand  22  *)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		                                0 0 1 1 0 1 1 0    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</a:rPr>
              <a:t>X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(*multiplier       54  *)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                                              </a:t>
            </a:r>
            <a:r>
              <a:rPr lang="en-US" sz="1600" b="1" u="sng" dirty="0" smtClean="0">
                <a:solidFill>
                  <a:srgbClr val="FFFF00"/>
                </a:solidFill>
                <a:latin typeface="+mj-lt"/>
              </a:rPr>
              <a:t>0 0 0 1 1 1 0 1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  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</a:rPr>
              <a:t>A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(*pr. Multiplier 29  *)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 +                0 0 0 1 0 1 1 0			   (+13) Y shifted to bit 13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+ 1 1 1 1 1 1 1 1 1 1 0 1 0 1 0			   (-11) Y 2’s complement shifted 11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+                                  0 0 0 1 0 1 1 0		   (+7) Y shifted to bit 7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u="sng" dirty="0" smtClean="0">
                <a:solidFill>
                  <a:srgbClr val="FFFF00"/>
                </a:solidFill>
                <a:latin typeface="+mj-lt"/>
              </a:rPr>
              <a:t>+ 1 1 1 1 1 1 1 1 1 1 1 1 1 1 1 1 1 1 0 1 0 1 0             (-3)  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Y 2’s complement shifted 1</a:t>
            </a:r>
            <a:endParaRPr lang="en-US" sz="1600" dirty="0" smtClean="0">
              <a:solidFill>
                <a:srgbClr val="FFFF00"/>
              </a:solidFill>
              <a:latin typeface="+mj-lt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  0 0 0 0 0 0 0 0 1 0 0 0 0 1 1 0 1 0 0 1 0 1 0 0          (*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</a:rPr>
              <a:t> 22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  <a:sym typeface="Symbol"/>
              </a:rPr>
              <a:t>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</a:rPr>
              <a:t>  54 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  <a:sym typeface="Symbol"/>
              </a:rPr>
              <a:t></a:t>
            </a:r>
            <a:r>
              <a:rPr lang="en-US" sz="1600" b="1" i="1" dirty="0" smtClean="0">
                <a:solidFill>
                  <a:srgbClr val="FFFF00"/>
                </a:solidFill>
                <a:latin typeface="+mj-lt"/>
              </a:rPr>
              <a:t>  29 = 34452</a:t>
            </a:r>
            <a:r>
              <a:rPr lang="en-US" sz="1600" b="1" dirty="0" smtClean="0">
                <a:solidFill>
                  <a:srgbClr val="FFFF00"/>
                </a:solidFill>
                <a:latin typeface="+mj-lt"/>
              </a:rPr>
              <a:t> *)</a:t>
            </a:r>
            <a:endParaRPr lang="en-US" sz="1600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The Reconfigurable Mesh</a:t>
            </a:r>
            <a:endParaRPr lang="en-US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4525963"/>
          </a:xfrm>
        </p:spPr>
        <p:txBody>
          <a:bodyPr/>
          <a:lstStyle/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2-dimensional processor  array with reconfigurable bus system.</a:t>
            </a:r>
          </a:p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A set of 4-IO ports labeled N,E,S,W connect each PE to its 4 neighbors.</a:t>
            </a:r>
          </a:p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Each PE has locally controllable switches</a:t>
            </a:r>
          </a:p>
          <a:p>
            <a:pPr algn="l" rtl="0">
              <a:buNone/>
            </a:pP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                                     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                               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 </a:t>
            </a: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endParaRPr lang="en-US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5072066" y="4572008"/>
            <a:ext cx="1071570" cy="519351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072066" y="4786322"/>
            <a:ext cx="500066" cy="428628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6042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4357694"/>
            <a:ext cx="1714512" cy="165435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6042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286256"/>
            <a:ext cx="3039099" cy="1957386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000"/>
                </a:solidFill>
                <a:latin typeface="Comic Sans MS" pitchFamily="66" charset="0"/>
              </a:rPr>
              <a:t>The Goal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 eaLnBrk="1" hangingPunct="1">
              <a:buNone/>
            </a:pPr>
            <a:r>
              <a:rPr lang="en-US" sz="2800" dirty="0" smtClean="0">
                <a:solidFill>
                  <a:srgbClr val="FFFF66"/>
                </a:solidFill>
                <a:latin typeface="Comic Sans MS" pitchFamily="66" charset="0"/>
              </a:rPr>
              <a:t>Accelerating the execution time of running programs, by reducing the time of basic operations, such as multiplication.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Reconfigurable Mesh (The Vector)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5298" name="Picture 2" descr="rm0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806796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C000"/>
                </a:solidFill>
                <a:latin typeface="Comic Sans MS" pitchFamily="66" charset="0"/>
              </a:rPr>
              <a:t>Reconfigurable Mesh (The Matrix)</a:t>
            </a:r>
            <a:endParaRPr lang="en-US" sz="28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pic>
        <p:nvPicPr>
          <p:cNvPr id="56322" name="Picture 2" descr="rm0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857364"/>
            <a:ext cx="858829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C000"/>
                </a:solidFill>
                <a:latin typeface="Comic Sans MS" pitchFamily="66" charset="0"/>
              </a:rPr>
              <a:t>Reconfigurable Mesh (The Matrix)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pic>
        <p:nvPicPr>
          <p:cNvPr id="57346" name="Picture 2" descr="rm0-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750" y="1714488"/>
            <a:ext cx="862437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C000"/>
                </a:solidFill>
                <a:latin typeface="Comic Sans MS" pitchFamily="66" charset="0"/>
              </a:rPr>
              <a:t>Reconfigurable Mesh (After Simplifications)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 2008</a:t>
            </a:r>
            <a:endParaRPr lang="en-US"/>
          </a:p>
        </p:txBody>
      </p:sp>
      <p:pic>
        <p:nvPicPr>
          <p:cNvPr id="58370" name="Picture 2" descr="rm0-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8486122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Relative improvement percentage per calculation group in a 16 bit scan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8001056" cy="45720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487" y="1005143"/>
            <a:ext cx="8252165" cy="585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0"/>
          <p:cNvSpPr>
            <a:spLocks noChangeArrowheads="1"/>
          </p:cNvSpPr>
          <p:nvPr/>
        </p:nvSpPr>
        <p:spPr bwMode="auto">
          <a:xfrm>
            <a:off x="0" y="0"/>
            <a:ext cx="9144000" cy="184467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21"/>
          <p:cNvSpPr>
            <a:spLocks noChangeArrowheads="1"/>
          </p:cNvSpPr>
          <p:nvPr/>
        </p:nvSpPr>
        <p:spPr bwMode="auto">
          <a:xfrm>
            <a:off x="0" y="1844675"/>
            <a:ext cx="8101013" cy="71438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00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22"/>
          <p:cNvSpPr>
            <a:spLocks noChangeArrowheads="1"/>
          </p:cNvSpPr>
          <p:nvPr/>
        </p:nvSpPr>
        <p:spPr bwMode="auto">
          <a:xfrm>
            <a:off x="8172450" y="2852738"/>
            <a:ext cx="971550" cy="4005262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77" name="Group 23"/>
          <p:cNvGrpSpPr>
            <a:grpSpLocks/>
          </p:cNvGrpSpPr>
          <p:nvPr/>
        </p:nvGrpSpPr>
        <p:grpSpPr bwMode="auto">
          <a:xfrm rot="5400000">
            <a:off x="7938294" y="710406"/>
            <a:ext cx="71438" cy="2339975"/>
            <a:chOff x="5103" y="0"/>
            <a:chExt cx="46" cy="3566"/>
          </a:xfrm>
        </p:grpSpPr>
        <p:sp>
          <p:nvSpPr>
            <p:cNvPr id="28691" name="Rectangle 24"/>
            <p:cNvSpPr>
              <a:spLocks noChangeArrowheads="1"/>
            </p:cNvSpPr>
            <p:nvPr/>
          </p:nvSpPr>
          <p:spPr bwMode="auto">
            <a:xfrm>
              <a:off x="5103" y="0"/>
              <a:ext cx="46" cy="981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Rectangle 25"/>
            <p:cNvSpPr>
              <a:spLocks noChangeArrowheads="1"/>
            </p:cNvSpPr>
            <p:nvPr/>
          </p:nvSpPr>
          <p:spPr bwMode="auto">
            <a:xfrm>
              <a:off x="5103" y="2115"/>
              <a:ext cx="46" cy="1451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99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Rectangle 26"/>
            <p:cNvSpPr>
              <a:spLocks noChangeArrowheads="1"/>
            </p:cNvSpPr>
            <p:nvPr/>
          </p:nvSpPr>
          <p:spPr bwMode="auto">
            <a:xfrm>
              <a:off x="5103" y="981"/>
              <a:ext cx="46" cy="1134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50000">
                  <a:srgbClr val="CCECFF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78" name="Line 27"/>
          <p:cNvSpPr>
            <a:spLocks noChangeShapeType="1"/>
          </p:cNvSpPr>
          <p:nvPr/>
        </p:nvSpPr>
        <p:spPr bwMode="auto">
          <a:xfrm flipV="1">
            <a:off x="7092950" y="1916113"/>
            <a:ext cx="2051050" cy="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8679" name="Group 28"/>
          <p:cNvGrpSpPr>
            <a:grpSpLocks/>
          </p:cNvGrpSpPr>
          <p:nvPr/>
        </p:nvGrpSpPr>
        <p:grpSpPr bwMode="auto">
          <a:xfrm>
            <a:off x="8101013" y="0"/>
            <a:ext cx="73025" cy="4292600"/>
            <a:chOff x="5103" y="0"/>
            <a:chExt cx="46" cy="3566"/>
          </a:xfrm>
        </p:grpSpPr>
        <p:sp>
          <p:nvSpPr>
            <p:cNvPr id="28688" name="Rectangle 29"/>
            <p:cNvSpPr>
              <a:spLocks noChangeArrowheads="1"/>
            </p:cNvSpPr>
            <p:nvPr/>
          </p:nvSpPr>
          <p:spPr bwMode="auto">
            <a:xfrm>
              <a:off x="5103" y="0"/>
              <a:ext cx="46" cy="981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Rectangle 30"/>
            <p:cNvSpPr>
              <a:spLocks noChangeArrowheads="1"/>
            </p:cNvSpPr>
            <p:nvPr/>
          </p:nvSpPr>
          <p:spPr bwMode="auto">
            <a:xfrm>
              <a:off x="5103" y="2115"/>
              <a:ext cx="46" cy="1451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99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0" name="Rectangle 31"/>
            <p:cNvSpPr>
              <a:spLocks noChangeArrowheads="1"/>
            </p:cNvSpPr>
            <p:nvPr/>
          </p:nvSpPr>
          <p:spPr bwMode="auto">
            <a:xfrm>
              <a:off x="5103" y="981"/>
              <a:ext cx="46" cy="1134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50000">
                  <a:srgbClr val="CCECFF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0" name="Line 32"/>
          <p:cNvSpPr>
            <a:spLocks noChangeShapeType="1"/>
          </p:cNvSpPr>
          <p:nvPr/>
        </p:nvSpPr>
        <p:spPr bwMode="auto">
          <a:xfrm flipV="1">
            <a:off x="8101013" y="0"/>
            <a:ext cx="0" cy="685800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1" name="Line 33"/>
          <p:cNvSpPr>
            <a:spLocks noChangeShapeType="1"/>
          </p:cNvSpPr>
          <p:nvPr/>
        </p:nvSpPr>
        <p:spPr bwMode="auto">
          <a:xfrm>
            <a:off x="8027988" y="1844675"/>
            <a:ext cx="144462" cy="0"/>
          </a:xfrm>
          <a:prstGeom prst="line">
            <a:avLst/>
          </a:prstGeom>
          <a:noFill/>
          <a:ln w="57150">
            <a:solidFill>
              <a:srgbClr val="CCE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Freeform 34"/>
          <p:cNvSpPr>
            <a:spLocks/>
          </p:cNvSpPr>
          <p:nvPr/>
        </p:nvSpPr>
        <p:spPr bwMode="auto">
          <a:xfrm>
            <a:off x="7885113" y="1776413"/>
            <a:ext cx="263525" cy="76200"/>
          </a:xfrm>
          <a:custGeom>
            <a:avLst/>
            <a:gdLst>
              <a:gd name="T0" fmla="*/ 76861 w 120"/>
              <a:gd name="T1" fmla="*/ 67917 h 46"/>
              <a:gd name="T2" fmla="*/ 252545 w 120"/>
              <a:gd name="T3" fmla="*/ 61291 h 46"/>
              <a:gd name="T4" fmla="*/ 243761 w 120"/>
              <a:gd name="T5" fmla="*/ 34787 h 46"/>
              <a:gd name="T6" fmla="*/ 191056 w 120"/>
              <a:gd name="T7" fmla="*/ 21535 h 46"/>
              <a:gd name="T8" fmla="*/ 85646 w 120"/>
              <a:gd name="T9" fmla="*/ 54665 h 46"/>
              <a:gd name="T10" fmla="*/ 68077 w 120"/>
              <a:gd name="T11" fmla="*/ 8283 h 46"/>
              <a:gd name="T12" fmla="*/ 129566 w 120"/>
              <a:gd name="T13" fmla="*/ 14909 h 46"/>
              <a:gd name="T14" fmla="*/ 120782 w 120"/>
              <a:gd name="T15" fmla="*/ 48039 h 46"/>
              <a:gd name="T16" fmla="*/ 76861 w 120"/>
              <a:gd name="T17" fmla="*/ 67917 h 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0"/>
              <a:gd name="T28" fmla="*/ 0 h 46"/>
              <a:gd name="T29" fmla="*/ 120 w 120"/>
              <a:gd name="T30" fmla="*/ 46 h 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0" h="46">
                <a:moveTo>
                  <a:pt x="35" y="41"/>
                </a:moveTo>
                <a:cubicBezTo>
                  <a:pt x="62" y="40"/>
                  <a:pt x="89" y="44"/>
                  <a:pt x="115" y="37"/>
                </a:cubicBezTo>
                <a:cubicBezTo>
                  <a:pt x="120" y="36"/>
                  <a:pt x="115" y="25"/>
                  <a:pt x="111" y="21"/>
                </a:cubicBezTo>
                <a:cubicBezTo>
                  <a:pt x="105" y="16"/>
                  <a:pt x="87" y="13"/>
                  <a:pt x="87" y="13"/>
                </a:cubicBezTo>
                <a:cubicBezTo>
                  <a:pt x="45" y="19"/>
                  <a:pt x="69" y="23"/>
                  <a:pt x="39" y="33"/>
                </a:cubicBezTo>
                <a:cubicBezTo>
                  <a:pt x="33" y="31"/>
                  <a:pt x="0" y="24"/>
                  <a:pt x="31" y="5"/>
                </a:cubicBezTo>
                <a:cubicBezTo>
                  <a:pt x="39" y="0"/>
                  <a:pt x="50" y="8"/>
                  <a:pt x="59" y="9"/>
                </a:cubicBezTo>
                <a:cubicBezTo>
                  <a:pt x="58" y="16"/>
                  <a:pt x="60" y="24"/>
                  <a:pt x="55" y="29"/>
                </a:cubicBezTo>
                <a:cubicBezTo>
                  <a:pt x="38" y="46"/>
                  <a:pt x="23" y="29"/>
                  <a:pt x="35" y="41"/>
                </a:cubicBezTo>
                <a:close/>
              </a:path>
            </a:pathLst>
          </a:custGeom>
          <a:solidFill>
            <a:srgbClr val="00009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b="1" dirty="0" smtClean="0">
                <a:solidFill>
                  <a:srgbClr val="FFC000"/>
                </a:solidFill>
                <a:latin typeface="Comic Sans MS" pitchFamily="66" charset="0"/>
              </a:rPr>
              <a:t>    Thank you!!!</a:t>
            </a:r>
          </a:p>
        </p:txBody>
      </p:sp>
      <p:pic>
        <p:nvPicPr>
          <p:cNvPr id="30763" name="Picture 43" descr="chickendance[1]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28992" y="642918"/>
            <a:ext cx="4481845" cy="5072098"/>
          </a:xfrm>
          <a:noFill/>
        </p:spPr>
      </p:pic>
      <p:sp>
        <p:nvSpPr>
          <p:cNvPr id="28686" name="Date Placeholder 2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5"/>
          <p:cNvSpPr>
            <a:spLocks noChangeArrowheads="1"/>
          </p:cNvSpPr>
          <p:nvPr/>
        </p:nvSpPr>
        <p:spPr bwMode="auto">
          <a:xfrm>
            <a:off x="0" y="0"/>
            <a:ext cx="9144000" cy="184467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16"/>
          <p:cNvSpPr>
            <a:spLocks noChangeArrowheads="1"/>
          </p:cNvSpPr>
          <p:nvPr/>
        </p:nvSpPr>
        <p:spPr bwMode="auto">
          <a:xfrm>
            <a:off x="0" y="1844675"/>
            <a:ext cx="8101013" cy="71438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00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17"/>
          <p:cNvSpPr>
            <a:spLocks noChangeArrowheads="1"/>
          </p:cNvSpPr>
          <p:nvPr/>
        </p:nvSpPr>
        <p:spPr bwMode="auto">
          <a:xfrm>
            <a:off x="8172450" y="2852738"/>
            <a:ext cx="971550" cy="4005262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73" name="Group 18"/>
          <p:cNvGrpSpPr>
            <a:grpSpLocks/>
          </p:cNvGrpSpPr>
          <p:nvPr/>
        </p:nvGrpSpPr>
        <p:grpSpPr bwMode="auto">
          <a:xfrm rot="5400000">
            <a:off x="7938294" y="710406"/>
            <a:ext cx="71438" cy="2339975"/>
            <a:chOff x="5103" y="0"/>
            <a:chExt cx="46" cy="3566"/>
          </a:xfrm>
        </p:grpSpPr>
        <p:sp>
          <p:nvSpPr>
            <p:cNvPr id="7186" name="Rectangle 19"/>
            <p:cNvSpPr>
              <a:spLocks noChangeArrowheads="1"/>
            </p:cNvSpPr>
            <p:nvPr/>
          </p:nvSpPr>
          <p:spPr bwMode="auto">
            <a:xfrm>
              <a:off x="5103" y="0"/>
              <a:ext cx="46" cy="981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Rectangle 20"/>
            <p:cNvSpPr>
              <a:spLocks noChangeArrowheads="1"/>
            </p:cNvSpPr>
            <p:nvPr/>
          </p:nvSpPr>
          <p:spPr bwMode="auto">
            <a:xfrm>
              <a:off x="5103" y="2115"/>
              <a:ext cx="46" cy="1451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99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Rectangle 21"/>
            <p:cNvSpPr>
              <a:spLocks noChangeArrowheads="1"/>
            </p:cNvSpPr>
            <p:nvPr/>
          </p:nvSpPr>
          <p:spPr bwMode="auto">
            <a:xfrm>
              <a:off x="5103" y="981"/>
              <a:ext cx="46" cy="1134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50000">
                  <a:srgbClr val="CCECFF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4" name="Line 22"/>
          <p:cNvSpPr>
            <a:spLocks noChangeShapeType="1"/>
          </p:cNvSpPr>
          <p:nvPr/>
        </p:nvSpPr>
        <p:spPr bwMode="auto">
          <a:xfrm flipV="1">
            <a:off x="7092950" y="1916113"/>
            <a:ext cx="2051050" cy="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75" name="Group 23"/>
          <p:cNvGrpSpPr>
            <a:grpSpLocks/>
          </p:cNvGrpSpPr>
          <p:nvPr/>
        </p:nvGrpSpPr>
        <p:grpSpPr bwMode="auto">
          <a:xfrm>
            <a:off x="8101013" y="0"/>
            <a:ext cx="73025" cy="4292600"/>
            <a:chOff x="5103" y="0"/>
            <a:chExt cx="46" cy="3566"/>
          </a:xfrm>
        </p:grpSpPr>
        <p:sp>
          <p:nvSpPr>
            <p:cNvPr id="7183" name="Rectangle 24"/>
            <p:cNvSpPr>
              <a:spLocks noChangeArrowheads="1"/>
            </p:cNvSpPr>
            <p:nvPr/>
          </p:nvSpPr>
          <p:spPr bwMode="auto">
            <a:xfrm>
              <a:off x="5103" y="0"/>
              <a:ext cx="46" cy="981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Rectangle 25"/>
            <p:cNvSpPr>
              <a:spLocks noChangeArrowheads="1"/>
            </p:cNvSpPr>
            <p:nvPr/>
          </p:nvSpPr>
          <p:spPr bwMode="auto">
            <a:xfrm>
              <a:off x="5103" y="2115"/>
              <a:ext cx="46" cy="1451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000099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Rectangle 26"/>
            <p:cNvSpPr>
              <a:spLocks noChangeArrowheads="1"/>
            </p:cNvSpPr>
            <p:nvPr/>
          </p:nvSpPr>
          <p:spPr bwMode="auto">
            <a:xfrm>
              <a:off x="5103" y="981"/>
              <a:ext cx="46" cy="1134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50000">
                  <a:srgbClr val="CCECFF"/>
                </a:gs>
                <a:gs pos="100000">
                  <a:srgbClr val="0000FF"/>
                </a:gs>
              </a:gsLst>
              <a:lin ang="5400000" scaled="1"/>
            </a:gra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6" name="Line 27"/>
          <p:cNvSpPr>
            <a:spLocks noChangeShapeType="1"/>
          </p:cNvSpPr>
          <p:nvPr/>
        </p:nvSpPr>
        <p:spPr bwMode="auto">
          <a:xfrm flipV="1">
            <a:off x="8101013" y="0"/>
            <a:ext cx="0" cy="6858000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28"/>
          <p:cNvSpPr>
            <a:spLocks noChangeShapeType="1"/>
          </p:cNvSpPr>
          <p:nvPr/>
        </p:nvSpPr>
        <p:spPr bwMode="auto">
          <a:xfrm>
            <a:off x="8027988" y="1844675"/>
            <a:ext cx="144462" cy="0"/>
          </a:xfrm>
          <a:prstGeom prst="line">
            <a:avLst/>
          </a:prstGeom>
          <a:noFill/>
          <a:ln w="57150">
            <a:solidFill>
              <a:srgbClr val="CCE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Freeform 29"/>
          <p:cNvSpPr>
            <a:spLocks/>
          </p:cNvSpPr>
          <p:nvPr/>
        </p:nvSpPr>
        <p:spPr bwMode="auto">
          <a:xfrm>
            <a:off x="7885113" y="1776413"/>
            <a:ext cx="263525" cy="76200"/>
          </a:xfrm>
          <a:custGeom>
            <a:avLst/>
            <a:gdLst>
              <a:gd name="T0" fmla="*/ 76861 w 120"/>
              <a:gd name="T1" fmla="*/ 67917 h 46"/>
              <a:gd name="T2" fmla="*/ 252545 w 120"/>
              <a:gd name="T3" fmla="*/ 61291 h 46"/>
              <a:gd name="T4" fmla="*/ 243761 w 120"/>
              <a:gd name="T5" fmla="*/ 34787 h 46"/>
              <a:gd name="T6" fmla="*/ 191056 w 120"/>
              <a:gd name="T7" fmla="*/ 21535 h 46"/>
              <a:gd name="T8" fmla="*/ 85646 w 120"/>
              <a:gd name="T9" fmla="*/ 54665 h 46"/>
              <a:gd name="T10" fmla="*/ 68077 w 120"/>
              <a:gd name="T11" fmla="*/ 8283 h 46"/>
              <a:gd name="T12" fmla="*/ 129566 w 120"/>
              <a:gd name="T13" fmla="*/ 14909 h 46"/>
              <a:gd name="T14" fmla="*/ 120782 w 120"/>
              <a:gd name="T15" fmla="*/ 48039 h 46"/>
              <a:gd name="T16" fmla="*/ 76861 w 120"/>
              <a:gd name="T17" fmla="*/ 67917 h 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0"/>
              <a:gd name="T28" fmla="*/ 0 h 46"/>
              <a:gd name="T29" fmla="*/ 120 w 120"/>
              <a:gd name="T30" fmla="*/ 46 h 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0" h="46">
                <a:moveTo>
                  <a:pt x="35" y="41"/>
                </a:moveTo>
                <a:cubicBezTo>
                  <a:pt x="62" y="40"/>
                  <a:pt x="89" y="44"/>
                  <a:pt x="115" y="37"/>
                </a:cubicBezTo>
                <a:cubicBezTo>
                  <a:pt x="120" y="36"/>
                  <a:pt x="115" y="25"/>
                  <a:pt x="111" y="21"/>
                </a:cubicBezTo>
                <a:cubicBezTo>
                  <a:pt x="105" y="16"/>
                  <a:pt x="87" y="13"/>
                  <a:pt x="87" y="13"/>
                </a:cubicBezTo>
                <a:cubicBezTo>
                  <a:pt x="45" y="19"/>
                  <a:pt x="69" y="23"/>
                  <a:pt x="39" y="33"/>
                </a:cubicBezTo>
                <a:cubicBezTo>
                  <a:pt x="33" y="31"/>
                  <a:pt x="0" y="24"/>
                  <a:pt x="31" y="5"/>
                </a:cubicBezTo>
                <a:cubicBezTo>
                  <a:pt x="39" y="0"/>
                  <a:pt x="50" y="8"/>
                  <a:pt x="59" y="9"/>
                </a:cubicBezTo>
                <a:cubicBezTo>
                  <a:pt x="58" y="16"/>
                  <a:pt x="60" y="24"/>
                  <a:pt x="55" y="29"/>
                </a:cubicBezTo>
                <a:cubicBezTo>
                  <a:pt x="38" y="46"/>
                  <a:pt x="23" y="29"/>
                  <a:pt x="35" y="41"/>
                </a:cubicBezTo>
                <a:close/>
              </a:path>
            </a:pathLst>
          </a:custGeom>
          <a:solidFill>
            <a:srgbClr val="00009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C000"/>
                </a:solidFill>
                <a:latin typeface="Comic Sans MS" pitchFamily="66" charset="0"/>
              </a:rPr>
              <a:t>Multiplication is heavily used in</a:t>
            </a:r>
          </a:p>
        </p:txBody>
      </p:sp>
      <p:sp>
        <p:nvSpPr>
          <p:cNvPr id="7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algn="l" rtl="0" eaLnBrk="1" hangingPunct="1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Multimedia</a:t>
            </a:r>
          </a:p>
          <a:p>
            <a:pPr algn="l" rtl="0" eaLnBrk="1" hangingPunct="1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Graphics</a:t>
            </a:r>
          </a:p>
          <a:p>
            <a:pPr algn="l" rtl="0" eaLnBrk="1" hangingPunct="1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Radar equipment</a:t>
            </a:r>
          </a:p>
          <a:p>
            <a:pPr algn="l" rtl="0" eaLnBrk="1" hangingPunct="1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Cryptology</a:t>
            </a:r>
          </a:p>
          <a:p>
            <a:pPr algn="l" rtl="0" eaLnBrk="1" hangingPunct="1"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and more..</a:t>
            </a:r>
          </a:p>
          <a:p>
            <a:pPr algn="l" rtl="0" eaLnBrk="1" hangingPunct="1"/>
            <a:endParaRPr lang="en-US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dirty="0" smtClean="0">
              <a:solidFill>
                <a:srgbClr val="FFFF66"/>
              </a:solidFill>
            </a:endParaRPr>
          </a:p>
        </p:txBody>
      </p:sp>
      <p:sp>
        <p:nvSpPr>
          <p:cNvPr id="7181" name="Date Placeholder 2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000"/>
                </a:solidFill>
                <a:latin typeface="Comic Sans MS" pitchFamily="66" charset="0"/>
              </a:rPr>
              <a:t>Why multiplication is a Complex problem 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340225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en-US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Given two integers a,b ( n digits each)</a:t>
            </a:r>
          </a:p>
          <a:p>
            <a:pPr lvl="1" algn="l" rtl="0" eaLnBrk="1" hangingPunct="1">
              <a:buFontTx/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a × b = a + a + .. + a ( b times)</a:t>
            </a:r>
          </a:p>
          <a:p>
            <a:pPr algn="l" rtl="0" eaLnBrk="1" hangingPunct="1">
              <a:buFontTx/>
              <a:buNone/>
            </a:pPr>
            <a:endParaRPr lang="en-US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a × b using Long multiplication:</a:t>
            </a:r>
          </a:p>
          <a:p>
            <a:pPr lvl="1" algn="l" rtl="0" eaLnBrk="1" hangingPunct="1">
              <a:buFontTx/>
              <a:buNone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To multiply two numbers with </a:t>
            </a:r>
            <a:r>
              <a:rPr lang="en-US" i="1" dirty="0" smtClean="0">
                <a:solidFill>
                  <a:srgbClr val="FFFF0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 digits, the time complexity of multiplying two </a:t>
            </a:r>
            <a:r>
              <a:rPr lang="en-US" i="1" dirty="0" smtClean="0">
                <a:solidFill>
                  <a:srgbClr val="FFFF0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-digit numbers using long multiplication is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  <a:hlinkClick r:id="rId2" action="ppaction://hlinkfile" tooltip="Big O notation"/>
              </a:rPr>
              <a:t>Θ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(</a:t>
            </a:r>
            <a:r>
              <a:rPr lang="en-US" i="1" dirty="0" smtClean="0">
                <a:solidFill>
                  <a:srgbClr val="FFFF00"/>
                </a:solidFill>
                <a:latin typeface="Comic Sans MS" pitchFamily="66" charset="0"/>
              </a:rPr>
              <a:t>n</a:t>
            </a:r>
            <a:r>
              <a:rPr lang="en-US" baseline="30000" dirty="0" smtClean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lvl="1" algn="l" rtl="0" eaLnBrk="1" hangingPunct="1">
              <a:buFontTx/>
              <a:buNone/>
            </a:pPr>
            <a:endParaRPr lang="en-US" sz="24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  <p:sp>
        <p:nvSpPr>
          <p:cNvPr id="8198" name="Left Brace 5"/>
          <p:cNvSpPr>
            <a:spLocks/>
          </p:cNvSpPr>
          <p:nvPr/>
        </p:nvSpPr>
        <p:spPr bwMode="auto">
          <a:xfrm>
            <a:off x="2928938" y="2428875"/>
            <a:ext cx="1785937" cy="38735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9" name="Left Brace 6"/>
          <p:cNvSpPr>
            <a:spLocks/>
          </p:cNvSpPr>
          <p:nvPr/>
        </p:nvSpPr>
        <p:spPr bwMode="auto">
          <a:xfrm>
            <a:off x="2214563" y="2357438"/>
            <a:ext cx="2286000" cy="38735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0" name="Left Brace 7"/>
          <p:cNvSpPr>
            <a:spLocks/>
          </p:cNvSpPr>
          <p:nvPr/>
        </p:nvSpPr>
        <p:spPr bwMode="auto">
          <a:xfrm>
            <a:off x="2286000" y="2357438"/>
            <a:ext cx="2214563" cy="38735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1" name="Left Brace 8"/>
          <p:cNvSpPr>
            <a:spLocks/>
          </p:cNvSpPr>
          <p:nvPr/>
        </p:nvSpPr>
        <p:spPr bwMode="auto">
          <a:xfrm>
            <a:off x="2214563" y="2357438"/>
            <a:ext cx="155575" cy="914400"/>
          </a:xfrm>
          <a:prstGeom prst="leftBrace">
            <a:avLst>
              <a:gd name="adj1" fmla="val 8327"/>
              <a:gd name="adj2" fmla="val 50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2" name="Left Brace 9"/>
          <p:cNvSpPr>
            <a:spLocks/>
          </p:cNvSpPr>
          <p:nvPr/>
        </p:nvSpPr>
        <p:spPr bwMode="auto">
          <a:xfrm>
            <a:off x="2286000" y="2357438"/>
            <a:ext cx="2214563" cy="428625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Booth - The main algorithm used for multiplication: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Consider the following multiplication: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98765 * 9999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Four mults and adds are needed to compute the product. 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The easy way: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98765 * 9999 =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98765 * (10000 – 1) </a:t>
            </a:r>
            <a:r>
              <a:rPr lang="he-IL" sz="2800" dirty="0" smtClean="0">
                <a:solidFill>
                  <a:srgbClr val="FFFF00"/>
                </a:solidFill>
                <a:latin typeface="Comic Sans MS" pitchFamily="66" charset="0"/>
              </a:rPr>
              <a:t>=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98765 * 10000 – 98765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000"/>
                </a:solidFill>
                <a:latin typeface="Comic Sans MS" pitchFamily="66" charset="0"/>
              </a:rPr>
              <a:t>Booth Algorithm - explanation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  <a:latin typeface="Comic Sans MS" pitchFamily="66" charset="0"/>
              </a:rPr>
              <a:t>An efficient way to multiply two signed binary numbers expressed in 2's complement notation : </a:t>
            </a:r>
          </a:p>
          <a:p>
            <a:pPr algn="l" rtl="0"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  <a:latin typeface="Comic Sans MS" pitchFamily="66" charset="0"/>
              </a:rPr>
              <a:t>Reduces the number of operations by relying on blocks of consecutive 1's</a:t>
            </a:r>
          </a:p>
          <a:p>
            <a:pPr algn="l" rtl="0"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  <a:latin typeface="Comic Sans MS" pitchFamily="66" charset="0"/>
              </a:rPr>
              <a:t>Example:</a:t>
            </a:r>
          </a:p>
          <a:p>
            <a:pPr algn="l" rtl="0" eaLnBrk="1" hangingPunct="1">
              <a:buFontTx/>
              <a:buNone/>
            </a:pP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Y 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  <a:sym typeface="Symbol" pitchFamily="18" charset="2"/>
              </a:rPr>
              <a:t>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 00111110 = Y 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  <a:sym typeface="Symbol" pitchFamily="18" charset="2"/>
              </a:rPr>
              <a:t>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 (2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5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+2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4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+2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3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+2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+2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1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)</a:t>
            </a:r>
            <a:r>
              <a:rPr lang="en-US" sz="2800" smtClean="0">
                <a:solidFill>
                  <a:srgbClr val="FFC000"/>
                </a:solidFill>
                <a:latin typeface="Comic Sans MS" pitchFamily="66" charset="0"/>
              </a:rPr>
              <a:t>. </a:t>
            </a:r>
          </a:p>
          <a:p>
            <a:pPr algn="l" rtl="0" eaLnBrk="1" hangingPunct="1">
              <a:buFontTx/>
              <a:buNone/>
            </a:pP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Y 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  <a:sym typeface="Symbol" pitchFamily="18" charset="2"/>
              </a:rPr>
              <a:t>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 00111110 =Y × (01000000-00000010) =  Y 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  <a:sym typeface="Symbol" pitchFamily="18" charset="2"/>
              </a:rPr>
              <a:t>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 (2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6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-2</a:t>
            </a:r>
            <a:r>
              <a:rPr lang="en-US" sz="2800" i="1" baseline="30000" smtClean="0">
                <a:solidFill>
                  <a:srgbClr val="FFC000"/>
                </a:solidFill>
                <a:latin typeface="Comic Sans MS" pitchFamily="66" charset="0"/>
              </a:rPr>
              <a:t>1</a:t>
            </a:r>
            <a:r>
              <a:rPr lang="en-US" sz="2800" i="1" smtClean="0">
                <a:solidFill>
                  <a:srgbClr val="FFC000"/>
                </a:solidFill>
                <a:latin typeface="Comic Sans MS" pitchFamily="66" charset="0"/>
              </a:rPr>
              <a:t>)</a:t>
            </a:r>
            <a:r>
              <a:rPr lang="en-US" sz="2800" smtClean="0">
                <a:solidFill>
                  <a:srgbClr val="FFFF00"/>
                </a:solidFill>
                <a:latin typeface="Comic Sans MS" pitchFamily="66" charset="0"/>
              </a:rPr>
              <a:t>.  One addition and one subtraction</a:t>
            </a:r>
          </a:p>
          <a:p>
            <a:pPr algn="l" rtl="0" eaLnBrk="1" hangingPunct="1">
              <a:buFontTx/>
              <a:buNone/>
            </a:pPr>
            <a:endParaRPr lang="en-US" sz="280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 eaLnBrk="1" hangingPunct="1">
              <a:buFontTx/>
              <a:buNone/>
            </a:pPr>
            <a:endParaRPr lang="en-US" sz="2800" smtClean="0">
              <a:latin typeface="Comic Sans MS" pitchFamily="66" charset="0"/>
            </a:endParaRP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285875"/>
          </a:xfrm>
        </p:spPr>
        <p:txBody>
          <a:bodyPr/>
          <a:lstStyle/>
          <a:p>
            <a:pPr eaLnBrk="1" hangingPunct="1"/>
            <a:r>
              <a:rPr lang="en-US" dirty="0" smtClean="0"/>
              <a:t>Booth algorithm - example</a:t>
            </a:r>
          </a:p>
        </p:txBody>
      </p:sp>
      <p:sp>
        <p:nvSpPr>
          <p:cNvPr id="1028" name="Subtitle 2"/>
          <p:cNvSpPr>
            <a:spLocks noGrp="1"/>
          </p:cNvSpPr>
          <p:nvPr>
            <p:ph type="subTitle" idx="1"/>
          </p:nvPr>
        </p:nvSpPr>
        <p:spPr>
          <a:xfrm>
            <a:off x="500063" y="1857375"/>
            <a:ext cx="8072437" cy="4500563"/>
          </a:xfrm>
        </p:spPr>
        <p:txBody>
          <a:bodyPr/>
          <a:lstStyle/>
          <a:p>
            <a:pPr rtl="0" eaLnBrk="1" hangingPunct="1"/>
            <a:r>
              <a:rPr lang="en-US" sz="1800" i="1" smtClean="0"/>
              <a:t>		</a:t>
            </a:r>
            <a:endParaRPr lang="en-US" sz="180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0100" y="1357298"/>
          <a:ext cx="6843734" cy="5288340"/>
        </p:xfrm>
        <a:graphic>
          <a:graphicData uri="http://schemas.openxmlformats.org/presentationml/2006/ole">
            <p:oleObj spid="_x0000_s1027" name="Acrobat Document" r:id="rId3" imgW="7543747" imgH="582926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for three multiplicands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When multiplying two numbers, the multiplicand is shifted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i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 times and added, if the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ith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 bit of the multiplier is equal to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'1'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. </a:t>
            </a:r>
          </a:p>
          <a:p>
            <a:pPr algn="l" rtl="0" eaLnBrk="1" hangingPunct="1"/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When multiplying three numbers, the multiplicand is shifted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k times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 and added, if the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jth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 bit of one multiplier is equal to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'1'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 and the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(k-j)th 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bit of the second multiplier is also equal to </a:t>
            </a:r>
            <a:r>
              <a:rPr lang="en-US" i="1" smtClean="0">
                <a:solidFill>
                  <a:srgbClr val="FFFF00"/>
                </a:solidFill>
                <a:latin typeface="Comic Sans MS" pitchFamily="66" charset="0"/>
              </a:rPr>
              <a:t>'1'</a:t>
            </a:r>
            <a:r>
              <a:rPr lang="en-US" smtClean="0">
                <a:solidFill>
                  <a:srgbClr val="FFFF00"/>
                </a:solidFill>
                <a:latin typeface="Comic Sans MS" pitchFamily="66" charset="0"/>
              </a:rPr>
              <a:t> .</a:t>
            </a:r>
          </a:p>
          <a:p>
            <a:pPr algn="l" rtl="0" eaLnBrk="1" hangingPunct="1"/>
            <a:endParaRPr lang="en-US" smtClean="0">
              <a:solidFill>
                <a:srgbClr val="FFFF00"/>
              </a:solidFill>
            </a:endParaRPr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E-Booth </a:t>
            </a:r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(the idea - 1)</a:t>
            </a:r>
            <a:endParaRPr lang="en-US" dirty="0" smtClean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Let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A = 0110 (6), X = 0011 (3), Y=0001 (1)</a:t>
            </a:r>
          </a:p>
          <a:p>
            <a:pPr algn="l" rtl="0">
              <a:buFontTx/>
              <a:buNone/>
            </a:pP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A = (1000–0010)</a:t>
            </a:r>
          </a:p>
          <a:p>
            <a:pPr algn="l" rtl="0">
              <a:buFontTx/>
              <a:buNone/>
            </a:pP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X = (0100-0001)</a:t>
            </a:r>
          </a:p>
          <a:p>
            <a:pPr algn="l" rtl="0">
              <a:buFontTx/>
              <a:buNone/>
            </a:pPr>
            <a:endParaRPr lang="en-US" sz="2800" i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FontTx/>
              <a:buNone/>
            </a:pP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A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X Y = 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(1000–0010)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 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 (0100-0001) =</a:t>
            </a:r>
          </a:p>
          <a:p>
            <a:pPr algn="l" rtl="0">
              <a:buFontTx/>
              <a:buNone/>
            </a:pP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</a:rPr>
              <a:t>(00100000-00001000-00001000+00000010)</a:t>
            </a:r>
            <a:r>
              <a:rPr lang="en-US" sz="2800" i="1" dirty="0" smtClean="0">
                <a:solidFill>
                  <a:srgbClr val="FFFF00"/>
                </a:solidFill>
                <a:latin typeface="Comic Sans MS" pitchFamily="66" charset="0"/>
                <a:sym typeface="Symbol"/>
              </a:rPr>
              <a:t>Y</a:t>
            </a:r>
          </a:p>
          <a:p>
            <a:pPr lvl="1" algn="l" rtl="0"/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Y is shifted to bit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1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and added (denoted by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1</a:t>
            </a:r>
            <a:r>
              <a:rPr lang="en-US" sz="2000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lvl="1" algn="l" rtl="0"/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Y is shifted to bit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3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and subtracted (denoted by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3</a:t>
            </a:r>
            <a:r>
              <a:rPr lang="en-US" sz="2000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lvl="1" algn="l" rtl="0"/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shifted to bit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3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and subtracted (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3</a:t>
            </a:r>
            <a:r>
              <a:rPr lang="en-US" sz="2000" i="1" baseline="30000" dirty="0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</a:p>
          <a:p>
            <a:pPr lvl="1" algn="l" rtl="0"/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shifted to bit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5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 and added (denoted by </a:t>
            </a:r>
            <a:r>
              <a:rPr lang="en-US" sz="2000" i="1" dirty="0" smtClean="0">
                <a:solidFill>
                  <a:srgbClr val="FFFF00"/>
                </a:solidFill>
                <a:latin typeface="Comic Sans MS" pitchFamily="66" charset="0"/>
              </a:rPr>
              <a:t>5</a:t>
            </a:r>
            <a:r>
              <a:rPr lang="en-US" sz="2000" i="1" baseline="30000" dirty="0" smtClean="0">
                <a:solidFill>
                  <a:srgbClr val="FFFF00"/>
                </a:solidFill>
                <a:latin typeface="Comic Sans MS" pitchFamily="66" charset="0"/>
              </a:rPr>
              <a:t>+</a:t>
            </a:r>
            <a:r>
              <a:rPr lang="en-US" sz="2000" dirty="0" smtClean="0">
                <a:solidFill>
                  <a:srgbClr val="FFFF00"/>
                </a:solidFill>
                <a:latin typeface="Comic Sans MS" pitchFamily="66" charset="0"/>
              </a:rPr>
              <a:t>).</a:t>
            </a:r>
            <a:endParaRPr lang="en-US" sz="20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algn="l" rtl="0">
              <a:buNone/>
            </a:pPr>
            <a:r>
              <a:rPr lang="en-US" sz="2400" dirty="0" smtClean="0">
                <a:solidFill>
                  <a:srgbClr val="FFFF00"/>
                </a:solidFill>
                <a:latin typeface="Comic Sans MS" pitchFamily="66" charset="0"/>
              </a:rPr>
              <a:t>This phase is </a:t>
            </a:r>
            <a:r>
              <a:rPr lang="en-US" sz="2400" b="1" u="sng" dirty="0" smtClean="0">
                <a:solidFill>
                  <a:srgbClr val="FF0000"/>
                </a:solidFill>
                <a:latin typeface="Comic Sans MS" pitchFamily="66" charset="0"/>
              </a:rPr>
              <a:t>building the vector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Feb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noFill/>
        <a:ln w="9525" cap="flat" cmpd="sng" algn="ctr">
          <a:noFill/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3559</TotalTime>
  <Words>1143</Words>
  <Application>Microsoft Office PowerPoint</Application>
  <PresentationFormat>On-screen Show (4:3)</PresentationFormat>
  <Paragraphs>193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Acrobat Document</vt:lpstr>
      <vt:lpstr>Slide 1</vt:lpstr>
      <vt:lpstr>The Goal</vt:lpstr>
      <vt:lpstr>Multiplication is heavily used in</vt:lpstr>
      <vt:lpstr>Why multiplication is a Complex problem  </vt:lpstr>
      <vt:lpstr>Booth - The main algorithm used for multiplication:</vt:lpstr>
      <vt:lpstr>Booth Algorithm - explanation</vt:lpstr>
      <vt:lpstr>Booth algorithm - example</vt:lpstr>
      <vt:lpstr>E-Booth for three multiplicands</vt:lpstr>
      <vt:lpstr>E-Booth (the idea - 1)</vt:lpstr>
      <vt:lpstr>E-Booth (the idea - 2)</vt:lpstr>
      <vt:lpstr> E-booth – the algorithm (3)</vt:lpstr>
      <vt:lpstr>E-Booth - example (4)</vt:lpstr>
      <vt:lpstr> E-Booth - example(5)</vt:lpstr>
      <vt:lpstr>E-booth – example(6) simplification</vt:lpstr>
      <vt:lpstr>E-booth – the algorithm (7)   simplification</vt:lpstr>
      <vt:lpstr>E-booth – the algorithm (8) simplification  </vt:lpstr>
      <vt:lpstr>E-booth – 4 multiplicands  simplification – example (9)</vt:lpstr>
      <vt:lpstr>E-booth – the algorithm (10) calculate</vt:lpstr>
      <vt:lpstr>The Reconfigurable Mesh</vt:lpstr>
      <vt:lpstr>Reconfigurable Mesh (The Vector)</vt:lpstr>
      <vt:lpstr>Reconfigurable Mesh (The Matrix)</vt:lpstr>
      <vt:lpstr>Reconfigurable Mesh (The Matrix)</vt:lpstr>
      <vt:lpstr>Reconfigurable Mesh (After Simplifications)</vt:lpstr>
      <vt:lpstr>Relative improvement percentage per calculation group in a 16 bit scan</vt:lpstr>
      <vt:lpstr>    Thank you!!!</vt:lpstr>
    </vt:vector>
  </TitlesOfParts>
  <Company>Home 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Esti</dc:creator>
  <cp:lastModifiedBy>esti</cp:lastModifiedBy>
  <cp:revision>293</cp:revision>
  <dcterms:created xsi:type="dcterms:W3CDTF">2005-06-28T11:15:38Z</dcterms:created>
  <dcterms:modified xsi:type="dcterms:W3CDTF">2008-02-24T16:22:12Z</dcterms:modified>
</cp:coreProperties>
</file>